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4"/>
  </p:notesMasterIdLst>
  <p:handoutMasterIdLst>
    <p:handoutMasterId r:id="rId65"/>
  </p:handoutMasterIdLst>
  <p:sldIdLst>
    <p:sldId id="311"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5" r:id="rId57"/>
    <p:sldId id="316" r:id="rId58"/>
    <p:sldId id="317" r:id="rId59"/>
    <p:sldId id="318" r:id="rId60"/>
    <p:sldId id="312" r:id="rId61"/>
    <p:sldId id="313" r:id="rId62"/>
    <p:sldId id="314" r:id="rId63"/>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FD5DF"/>
    <a:srgbClr val="EAEA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4" d="100"/>
          <a:sy n="74" d="100"/>
        </p:scale>
        <p:origin x="72" y="7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938F68A-3D7D-4826-B49E-C6E5A0F8100F}" type="datetimeFigureOut">
              <a:rPr lang="es-ES" smtClean="0"/>
              <a:t>26/11/2016</a:t>
            </a:fld>
            <a:endParaRPr lang="es-ES"/>
          </a:p>
        </p:txBody>
      </p:sp>
      <p:sp>
        <p:nvSpPr>
          <p:cNvPr id="4" name="Marcador de pie de página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E9444A-27FA-4DBA-88C8-65930AA88B93}" type="slidenum">
              <a:rPr lang="es-ES" smtClean="0"/>
              <a:t>‹Nº›</a:t>
            </a:fld>
            <a:endParaRPr lang="es-ES"/>
          </a:p>
        </p:txBody>
      </p:sp>
    </p:spTree>
    <p:extLst>
      <p:ext uri="{BB962C8B-B14F-4D97-AF65-F5344CB8AC3E}">
        <p14:creationId xmlns:p14="http://schemas.microsoft.com/office/powerpoint/2010/main" val="24131992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C04B167-DBE6-4455-9F66-6A70890554FE}" type="datetimeFigureOut">
              <a:rPr lang="es-ES" smtClean="0"/>
              <a:t>26/11/2016</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CFC576-27F6-48BB-86D7-566E665B880B}" type="slidenum">
              <a:rPr lang="es-ES" smtClean="0"/>
              <a:t>‹Nº›</a:t>
            </a:fld>
            <a:endParaRPr lang="es-ES"/>
          </a:p>
        </p:txBody>
      </p:sp>
    </p:spTree>
    <p:extLst>
      <p:ext uri="{BB962C8B-B14F-4D97-AF65-F5344CB8AC3E}">
        <p14:creationId xmlns:p14="http://schemas.microsoft.com/office/powerpoint/2010/main" val="25392535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2CFC576-27F6-48BB-86D7-566E665B880B}" type="slidenum">
              <a:rPr lang="es-ES" smtClean="0"/>
              <a:t>37</a:t>
            </a:fld>
            <a:endParaRPr lang="es-ES"/>
          </a:p>
        </p:txBody>
      </p:sp>
    </p:spTree>
    <p:extLst>
      <p:ext uri="{BB962C8B-B14F-4D97-AF65-F5344CB8AC3E}">
        <p14:creationId xmlns:p14="http://schemas.microsoft.com/office/powerpoint/2010/main" val="189216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a:p>
        </p:txBody>
      </p:sp>
      <p:sp>
        <p:nvSpPr>
          <p:cNvPr id="4" name="Marcador de número de diapositiva 3"/>
          <p:cNvSpPr>
            <a:spLocks noGrp="1"/>
          </p:cNvSpPr>
          <p:nvPr>
            <p:ph type="sldNum" sz="quarter" idx="10"/>
          </p:nvPr>
        </p:nvSpPr>
        <p:spPr/>
        <p:txBody>
          <a:bodyPr/>
          <a:lstStyle/>
          <a:p>
            <a:fld id="{02CFC576-27F6-48BB-86D7-566E665B880B}" type="slidenum">
              <a:rPr lang="es-ES" smtClean="0"/>
              <a:t>53</a:t>
            </a:fld>
            <a:endParaRPr lang="es-ES"/>
          </a:p>
        </p:txBody>
      </p:sp>
    </p:spTree>
    <p:extLst>
      <p:ext uri="{BB962C8B-B14F-4D97-AF65-F5344CB8AC3E}">
        <p14:creationId xmlns:p14="http://schemas.microsoft.com/office/powerpoint/2010/main" val="86530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9FFFC557-EADB-4C1D-8604-6F610F66D1AF}" type="datetime1">
              <a:rPr lang="es-ES" smtClean="0"/>
              <a:t>26/11/2016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881287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C9F9145-5E97-4071-9A8E-2A9A7F7A4D71}" type="datetime1">
              <a:rPr lang="es-ES" smtClean="0"/>
              <a:t>26/11/2016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38933428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0AF035A-D358-42AD-8858-3058C2D6FD6B}" type="datetime1">
              <a:rPr lang="es-ES" smtClean="0"/>
              <a:t>26/11/2016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41738252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D6F89D20-889E-4DBB-BB87-540254ED3153}" type="datetime1">
              <a:rPr lang="es-ES" smtClean="0"/>
              <a:t>26/11/2016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a:xfrm>
            <a:off x="8610600" y="845343"/>
            <a:ext cx="2743200" cy="365125"/>
          </a:xfrm>
        </p:spPr>
        <p:txBody>
          <a:bodyPr/>
          <a:lstStyle/>
          <a:p>
            <a:fld id="{051FCF6E-8720-4F35-815E-E55C188A2FBC}" type="slidenum">
              <a:rPr lang="es-ES" smtClean="0"/>
              <a:t>‹Nº›</a:t>
            </a:fld>
            <a:endParaRPr lang="es-ES" dirty="0"/>
          </a:p>
        </p:txBody>
      </p:sp>
    </p:spTree>
    <p:extLst>
      <p:ext uri="{BB962C8B-B14F-4D97-AF65-F5344CB8AC3E}">
        <p14:creationId xmlns:p14="http://schemas.microsoft.com/office/powerpoint/2010/main" val="3153890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B3BAA383-140D-4E49-83B4-7643CF0B21F8}" type="datetime1">
              <a:rPr lang="es-ES" smtClean="0"/>
              <a:t>26/11/2016</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205191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D5A278E0-87AC-47CD-917D-C418C7714670}" type="datetime1">
              <a:rPr lang="es-ES" smtClean="0"/>
              <a:t>26/11/2016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5753174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25B65276-469C-4CE1-8098-C3042488A746}" type="datetime1">
              <a:rPr lang="es-ES" smtClean="0"/>
              <a:t>26/11/2016</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8973608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CD33CA54-1C30-4476-AF57-BA2BCA4F139C}" type="datetime1">
              <a:rPr lang="es-ES" smtClean="0"/>
              <a:t>26/11/2016</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1485782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BB3CD406-7C07-4FB5-8BD8-CABDD47E9869}" type="datetime1">
              <a:rPr lang="es-ES" smtClean="0"/>
              <a:t>26/11/2016</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221650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70F11462-0D38-4CD3-B389-0F6206A6DF8B}" type="datetime1">
              <a:rPr lang="es-ES" smtClean="0"/>
              <a:t>26/11/2016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1983481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2F46DA03-316E-4DF7-A688-C837E2DA0A28}" type="datetime1">
              <a:rPr lang="es-ES" smtClean="0"/>
              <a:t>26/11/2016</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051FCF6E-8720-4F35-815E-E55C188A2FBC}" type="slidenum">
              <a:rPr lang="es-ES" smtClean="0"/>
              <a:t>‹Nº›</a:t>
            </a:fld>
            <a:endParaRPr lang="es-ES"/>
          </a:p>
        </p:txBody>
      </p:sp>
    </p:spTree>
    <p:extLst>
      <p:ext uri="{BB962C8B-B14F-4D97-AF65-F5344CB8AC3E}">
        <p14:creationId xmlns:p14="http://schemas.microsoft.com/office/powerpoint/2010/main" val="2091783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FD5DF"/>
        </a:solid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1D0330-7673-4AB3-BAFB-4398BEECA2E9}" type="datetime1">
              <a:rPr lang="es-ES" smtClean="0"/>
              <a:t>26/11/2016</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1FCF6E-8720-4F35-815E-E55C188A2FBC}" type="slidenum">
              <a:rPr lang="es-ES" smtClean="0"/>
              <a:t>‹Nº›</a:t>
            </a:fld>
            <a:endParaRPr lang="es-ES"/>
          </a:p>
        </p:txBody>
      </p:sp>
    </p:spTree>
    <p:extLst>
      <p:ext uri="{BB962C8B-B14F-4D97-AF65-F5344CB8AC3E}">
        <p14:creationId xmlns:p14="http://schemas.microsoft.com/office/powerpoint/2010/main" val="3949965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http://altascapacidades.es/portalEducacion/contenidos/noticia/Derecho-a-la-Educacion-Inclusiva-Art-24-Comentario-ONU-2016.pdf" TargetMode="External"/></Relationships>
</file>

<file path=ppt/slides/_rels/slide10.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convenciondiscapacidad.es/ConvencionEspana_new/Texto%20Convencion%20BOE%20abril%202008.pdf"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www.convenciondiscapacidad.es/ConvencionEspana_new/Texto%20Convencion%20BOE%20abril%202008.pdf"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www.um.es/discatif/TEORIA/Verdugo-ModelosSoc.pdf"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descargas.pntic.mec.es/cedec/atencion_diver/contenidos/altascapacidadesintelectuales/para_saber_ms.html" TargetMode="External"/><Relationship Id="rId2" Type="http://schemas.openxmlformats.org/officeDocument/2006/relationships/hyperlink" Target="http://descargas.pntic.mec.es/cedec/atencion_diver/index.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altascapacidades.es/portalEducacion/contenidos/noticia/Derecho-a-la-Educacion-Inclusiva-Art-24-Comentario-ONU-2016.pdf"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altascapacidades.es/portalEducacion/contenidos/SentenciaTS.pdf" TargetMode="External"/><Relationship Id="rId2" Type="http://schemas.openxmlformats.org/officeDocument/2006/relationships/hyperlink" Target="http://altascapacidades.es/portalEducacion/contenidos/noticia/Derecho-a-la-Educacion-Inclusiva-Art-24-Comentario-ONU-2016.pdf" TargetMode="External"/><Relationship Id="rId1" Type="http://schemas.openxmlformats.org/officeDocument/2006/relationships/slideLayout" Target="../slideLayouts/slideLayout2.xml"/><Relationship Id="rId4" Type="http://schemas.openxmlformats.org/officeDocument/2006/relationships/hyperlink" Target="http://altascapacidades.es/portalEducacion/contenidos/noticia/STS.pdf"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convenciondiscapacidad.es/ConvencionEspana_new/Texto%20Convencion%20BOE%20abril%202008.pdf"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371600" y="493316"/>
            <a:ext cx="701063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p:txBody>
      </p:sp>
      <p:sp>
        <p:nvSpPr>
          <p:cNvPr id="8" name="Rectángulo 7"/>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7" name="Marcador de contenido 6"/>
          <p:cNvSpPr>
            <a:spLocks noGrp="1"/>
          </p:cNvSpPr>
          <p:nvPr>
            <p:ph idx="1"/>
          </p:nvPr>
        </p:nvSpPr>
        <p:spPr>
          <a:xfrm>
            <a:off x="838200" y="4221269"/>
            <a:ext cx="10515600" cy="1196319"/>
          </a:xfrm>
        </p:spPr>
        <p:txBody>
          <a:bodyPr>
            <a:normAutofit/>
          </a:bodyPr>
          <a:lstStyle/>
          <a:p>
            <a:pPr marL="0" indent="0" algn="ctr">
              <a:buNone/>
            </a:pPr>
            <a:r>
              <a:rPr lang="es-ES" sz="2400" dirty="0" smtClean="0">
                <a:solidFill>
                  <a:srgbClr val="0000FF"/>
                </a:solidFill>
              </a:rPr>
              <a:t>Comentario </a:t>
            </a:r>
            <a:r>
              <a:rPr lang="es-ES" sz="2400" dirty="0">
                <a:solidFill>
                  <a:srgbClr val="0000FF"/>
                </a:solidFill>
              </a:rPr>
              <a:t>General Nº 4 /2016 de 2 de septiembre</a:t>
            </a:r>
            <a:r>
              <a:rPr lang="es-ES" sz="2400" dirty="0" smtClean="0">
                <a:solidFill>
                  <a:srgbClr val="0000FF"/>
                </a:solidFill>
              </a:rPr>
              <a:t>.</a:t>
            </a:r>
          </a:p>
          <a:p>
            <a:pPr marL="0" indent="0" algn="ctr">
              <a:buNone/>
            </a:pPr>
            <a:r>
              <a:rPr lang="es-ES" sz="1800" dirty="0">
                <a:solidFill>
                  <a:srgbClr val="0000FF"/>
                </a:solidFill>
                <a:latin typeface="Agency FB" panose="020B0503020202020204" pitchFamily="34" charset="0"/>
                <a:hlinkClick r:id="rId4"/>
              </a:rPr>
              <a:t>http://altascapacidades.es/portalEducacion/contenidos/noticia/Derecho-a-la-Educacion-Inclusiva-Art-24-Comentario-ONU-2016.pdf</a:t>
            </a:r>
            <a:endParaRPr lang="es-ES" sz="1800" dirty="0" smtClean="0">
              <a:solidFill>
                <a:srgbClr val="0000FF"/>
              </a:solidFill>
              <a:latin typeface="Agency FB" panose="020B0503020202020204" pitchFamily="34" charset="0"/>
            </a:endParaRPr>
          </a:p>
          <a:p>
            <a:pPr marL="0" indent="0" algn="ctr">
              <a:buNone/>
            </a:pPr>
            <a:endParaRPr lang="es-ES" sz="2400" dirty="0">
              <a:solidFill>
                <a:srgbClr val="0000FF"/>
              </a:solidFill>
            </a:endParaRPr>
          </a:p>
          <a:p>
            <a:pPr marL="0" indent="0" algn="ctr">
              <a:buNone/>
            </a:pPr>
            <a:endParaRPr lang="es-ES" sz="2400" dirty="0">
              <a:solidFill>
                <a:srgbClr val="0000FF"/>
              </a:solidFill>
            </a:endParaRPr>
          </a:p>
          <a:p>
            <a:endParaRPr lang="es-ES" dirty="0">
              <a:solidFill>
                <a:srgbClr val="0000FF"/>
              </a:solidFill>
            </a:endParaRPr>
          </a:p>
        </p:txBody>
      </p:sp>
      <p:sp>
        <p:nvSpPr>
          <p:cNvPr id="9" name="Título 8"/>
          <p:cNvSpPr>
            <a:spLocks noGrp="1"/>
          </p:cNvSpPr>
          <p:nvPr>
            <p:ph type="title"/>
          </p:nvPr>
        </p:nvSpPr>
        <p:spPr>
          <a:xfrm>
            <a:off x="894567" y="2583465"/>
            <a:ext cx="10515600" cy="1325563"/>
          </a:xfrm>
        </p:spPr>
        <p:txBody>
          <a:bodyPr>
            <a:normAutofit fontScale="90000"/>
          </a:bodyPr>
          <a:lstStyle/>
          <a:p>
            <a:pPr algn="ctr"/>
            <a:r>
              <a:rPr lang="es-ES" b="1" dirty="0">
                <a:latin typeface="Verdana" panose="020B0604030504040204" pitchFamily="34" charset="0"/>
                <a:ea typeface="Verdana" panose="020B0604030504040204" pitchFamily="34" charset="0"/>
                <a:cs typeface="Verdana" panose="020B0604030504040204" pitchFamily="34" charset="0"/>
              </a:rPr>
              <a:t>La ONU </a:t>
            </a:r>
            <a:r>
              <a:rPr lang="es-ES" b="1" dirty="0" smtClean="0">
                <a:latin typeface="Verdana" panose="020B0604030504040204" pitchFamily="34" charset="0"/>
                <a:ea typeface="Verdana" panose="020B0604030504040204" pitchFamily="34" charset="0"/>
                <a:cs typeface="Verdana" panose="020B0604030504040204" pitchFamily="34" charset="0"/>
              </a:rPr>
              <a:t>explica </a:t>
            </a:r>
            <a:r>
              <a:rPr lang="es-ES" b="1" dirty="0">
                <a:latin typeface="Verdana" panose="020B0604030504040204" pitchFamily="34" charset="0"/>
                <a:ea typeface="Verdana" panose="020B0604030504040204" pitchFamily="34" charset="0"/>
                <a:cs typeface="Verdana" panose="020B0604030504040204" pitchFamily="34" charset="0"/>
              </a:rPr>
              <a:t>a los Gobiernos</a:t>
            </a:r>
            <a:br>
              <a:rPr lang="es-ES" b="1" dirty="0">
                <a:latin typeface="Verdana" panose="020B0604030504040204" pitchFamily="34" charset="0"/>
                <a:ea typeface="Verdana" panose="020B0604030504040204" pitchFamily="34" charset="0"/>
                <a:cs typeface="Verdana" panose="020B0604030504040204" pitchFamily="34" charset="0"/>
              </a:rPr>
            </a:br>
            <a:r>
              <a:rPr lang="es-ES" b="1" dirty="0" smtClean="0">
                <a:latin typeface="Verdana" panose="020B0604030504040204" pitchFamily="34" charset="0"/>
                <a:ea typeface="Verdana" panose="020B0604030504040204" pitchFamily="34" charset="0"/>
                <a:cs typeface="Verdana" panose="020B0604030504040204" pitchFamily="34" charset="0"/>
              </a:rPr>
              <a:t>el derecho a </a:t>
            </a:r>
            <a:r>
              <a:rPr lang="es-ES" b="1" dirty="0">
                <a:latin typeface="Verdana" panose="020B0604030504040204" pitchFamily="34" charset="0"/>
                <a:ea typeface="Verdana" panose="020B0604030504040204" pitchFamily="34" charset="0"/>
                <a:cs typeface="Verdana" panose="020B0604030504040204" pitchFamily="34" charset="0"/>
              </a:rPr>
              <a:t>la Educación Inclusiva</a:t>
            </a:r>
            <a:r>
              <a:rPr lang="es-ES" b="1" dirty="0" smtClean="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p:txBody>
      </p:sp>
      <p:sp>
        <p:nvSpPr>
          <p:cNvPr id="3" name="Marcador de número de diapositiva 2"/>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655889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b="1" i="1" dirty="0">
                <a:latin typeface="Verdana" panose="020B0604030504040204" pitchFamily="34" charset="0"/>
                <a:ea typeface="Verdana" panose="020B0604030504040204" pitchFamily="34" charset="0"/>
                <a:cs typeface="Verdana" panose="020B0604030504040204" pitchFamily="34" charset="0"/>
              </a:rPr>
              <a:t>Las características fundamentales de la educación inclusiva son</a:t>
            </a:r>
            <a:r>
              <a:rPr lang="es-ES" b="1"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s-ES" b="1"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 </a:t>
            </a:r>
            <a:r>
              <a:rPr lang="es-ES" i="1" dirty="0">
                <a:latin typeface="Verdana" panose="020B0604030504040204" pitchFamily="34" charset="0"/>
                <a:ea typeface="Verdana" panose="020B0604030504040204" pitchFamily="34" charset="0"/>
                <a:cs typeface="Verdana" panose="020B0604030504040204" pitchFamily="34" charset="0"/>
              </a:rPr>
              <a:t>Enfoque global de sistemas: los Ministerios de Educación deben </a:t>
            </a:r>
            <a:r>
              <a:rPr lang="es-ES" i="1" dirty="0" smtClean="0">
                <a:latin typeface="Verdana" panose="020B0604030504040204" pitchFamily="34" charset="0"/>
                <a:ea typeface="Verdana" panose="020B0604030504040204" pitchFamily="34" charset="0"/>
                <a:cs typeface="Verdana" panose="020B0604030504040204" pitchFamily="34" charset="0"/>
              </a:rPr>
              <a:t>asegurar </a:t>
            </a:r>
            <a:r>
              <a:rPr lang="es-ES" i="1" dirty="0">
                <a:latin typeface="Verdana" panose="020B0604030504040204" pitchFamily="34" charset="0"/>
                <a:ea typeface="Verdana" panose="020B0604030504040204" pitchFamily="34" charset="0"/>
                <a:cs typeface="Verdana" panose="020B0604030504040204" pitchFamily="34" charset="0"/>
              </a:rPr>
              <a:t>que todos los </a:t>
            </a:r>
            <a:r>
              <a:rPr lang="es-ES" i="1" dirty="0" smtClean="0">
                <a:latin typeface="Verdana" panose="020B0604030504040204" pitchFamily="34" charset="0"/>
                <a:ea typeface="Verdana" panose="020B0604030504040204" pitchFamily="34" charset="0"/>
                <a:cs typeface="Verdana" panose="020B0604030504040204" pitchFamily="34" charset="0"/>
              </a:rPr>
              <a:t>recursos </a:t>
            </a:r>
            <a:r>
              <a:rPr lang="es-ES" i="1" dirty="0">
                <a:latin typeface="Verdana" panose="020B0604030504040204" pitchFamily="34" charset="0"/>
                <a:ea typeface="Verdana" panose="020B0604030504040204" pitchFamily="34" charset="0"/>
                <a:cs typeface="Verdana" panose="020B0604030504040204" pitchFamily="34" charset="0"/>
              </a:rPr>
              <a:t>se invierten hacia el avance de la </a:t>
            </a:r>
            <a:r>
              <a:rPr lang="es-ES" i="1" dirty="0" smtClean="0">
                <a:latin typeface="Verdana" panose="020B0604030504040204" pitchFamily="34" charset="0"/>
                <a:ea typeface="Verdana" panose="020B0604030504040204" pitchFamily="34" charset="0"/>
                <a:cs typeface="Verdana" panose="020B0604030504040204" pitchFamily="34" charset="0"/>
              </a:rPr>
              <a:t>educación inclusiva.</a:t>
            </a:r>
          </a:p>
          <a:p>
            <a:pPr marL="0" indent="0" algn="just">
              <a:buNone/>
            </a:pPr>
            <a:endParaRPr lang="es-ES" sz="2000"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sz="2000"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10</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40970089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089297"/>
            <a:ext cx="10515600" cy="5041857"/>
          </a:xfrm>
        </p:spPr>
        <p:txBody>
          <a:bodyPr>
            <a:normAutofit lnSpcReduction="1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«Las características fundamentales de la educación inclusiva son:</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b="1" i="1" dirty="0">
                <a:latin typeface="Verdana" panose="020B0604030504040204" pitchFamily="34" charset="0"/>
                <a:ea typeface="Verdana" panose="020B0604030504040204" pitchFamily="34" charset="0"/>
                <a:cs typeface="Verdana" panose="020B0604030504040204" pitchFamily="34" charset="0"/>
              </a:rPr>
              <a:t>b</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El </a:t>
            </a:r>
            <a:r>
              <a:rPr lang="es-ES" i="1" dirty="0">
                <a:latin typeface="Verdana" panose="020B0604030504040204" pitchFamily="34" charset="0"/>
                <a:ea typeface="Verdana" panose="020B0604030504040204" pitchFamily="34" charset="0"/>
                <a:cs typeface="Verdana" panose="020B0604030504040204" pitchFamily="34" charset="0"/>
              </a:rPr>
              <a:t>liderazgo comprometido de las instituciones educativas </a:t>
            </a:r>
            <a:r>
              <a:rPr lang="es-ES" i="1" dirty="0" smtClean="0">
                <a:latin typeface="Verdana" panose="020B0604030504040204" pitchFamily="34" charset="0"/>
                <a:ea typeface="Verdana" panose="020B0604030504040204" pitchFamily="34" charset="0"/>
                <a:cs typeface="Verdana" panose="020B0604030504040204" pitchFamily="34" charset="0"/>
              </a:rPr>
              <a:t>es 	esencial </a:t>
            </a:r>
            <a:r>
              <a:rPr lang="es-ES" i="1" dirty="0">
                <a:latin typeface="Verdana" panose="020B0604030504040204" pitchFamily="34" charset="0"/>
                <a:ea typeface="Verdana" panose="020B0604030504040204" pitchFamily="34" charset="0"/>
                <a:cs typeface="Verdana" panose="020B0604030504040204" pitchFamily="34" charset="0"/>
              </a:rPr>
              <a:t>para introducir e </a:t>
            </a:r>
            <a:r>
              <a:rPr lang="es-ES" i="1" dirty="0" smtClean="0">
                <a:latin typeface="Verdana" panose="020B0604030504040204" pitchFamily="34" charset="0"/>
                <a:ea typeface="Verdana" panose="020B0604030504040204" pitchFamily="34" charset="0"/>
                <a:cs typeface="Verdana" panose="020B0604030504040204" pitchFamily="34" charset="0"/>
              </a:rPr>
              <a:t>incorporar </a:t>
            </a:r>
            <a:r>
              <a:rPr lang="es-ES" i="1" dirty="0">
                <a:latin typeface="Verdana" panose="020B0604030504040204" pitchFamily="34" charset="0"/>
                <a:ea typeface="Verdana" panose="020B0604030504040204" pitchFamily="34" charset="0"/>
                <a:cs typeface="Verdana" panose="020B0604030504040204" pitchFamily="34" charset="0"/>
              </a:rPr>
              <a:t>la cultura, políticas y </a:t>
            </a:r>
            <a:r>
              <a:rPr lang="es-ES" i="1" dirty="0" smtClean="0">
                <a:latin typeface="Verdana" panose="020B0604030504040204" pitchFamily="34" charset="0"/>
                <a:ea typeface="Verdana" panose="020B0604030504040204" pitchFamily="34" charset="0"/>
                <a:cs typeface="Verdana" panose="020B0604030504040204" pitchFamily="34" charset="0"/>
              </a:rPr>
              <a:t>	prácticas </a:t>
            </a:r>
            <a:r>
              <a:rPr lang="es-ES" i="1" dirty="0">
                <a:latin typeface="Verdana" panose="020B0604030504040204" pitchFamily="34" charset="0"/>
                <a:ea typeface="Verdana" panose="020B0604030504040204" pitchFamily="34" charset="0"/>
                <a:cs typeface="Verdana" panose="020B0604030504040204" pitchFamily="34" charset="0"/>
              </a:rPr>
              <a:t>necesarias para lograr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educación inclusiva en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todos 	los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niveles</a:t>
            </a:r>
            <a:r>
              <a:rPr lang="es-ES" i="1" dirty="0">
                <a:latin typeface="Verdana" panose="020B0604030504040204" pitchFamily="34" charset="0"/>
                <a:ea typeface="Verdana" panose="020B0604030504040204" pitchFamily="34" charset="0"/>
                <a:cs typeface="Verdana" panose="020B0604030504040204" pitchFamily="34" charset="0"/>
              </a:rPr>
              <a:t>: enseñanza en clase y relaciones, reuniones de juntas, </a:t>
            </a:r>
            <a:r>
              <a:rPr lang="es-ES" i="1" dirty="0" smtClean="0">
                <a:latin typeface="Verdana" panose="020B0604030504040204" pitchFamily="34" charset="0"/>
                <a:ea typeface="Verdana" panose="020B0604030504040204" pitchFamily="34" charset="0"/>
                <a:cs typeface="Verdana" panose="020B0604030504040204" pitchFamily="34" charset="0"/>
              </a:rPr>
              <a:t>	supervisión </a:t>
            </a:r>
            <a:r>
              <a:rPr lang="es-ES" i="1" dirty="0">
                <a:latin typeface="Verdana" panose="020B0604030504040204" pitchFamily="34" charset="0"/>
                <a:ea typeface="Verdana" panose="020B0604030504040204" pitchFamily="34" charset="0"/>
                <a:cs typeface="Verdana" panose="020B0604030504040204" pitchFamily="34" charset="0"/>
              </a:rPr>
              <a:t>de </a:t>
            </a:r>
            <a:r>
              <a:rPr lang="es-ES" i="1" dirty="0" smtClean="0">
                <a:latin typeface="Verdana" panose="020B0604030504040204" pitchFamily="34" charset="0"/>
                <a:ea typeface="Verdana" panose="020B0604030504040204" pitchFamily="34" charset="0"/>
                <a:cs typeface="Verdana" panose="020B0604030504040204" pitchFamily="34" charset="0"/>
              </a:rPr>
              <a:t>docentes</a:t>
            </a:r>
            <a:r>
              <a:rPr lang="es-ES" i="1" dirty="0">
                <a:latin typeface="Verdana" panose="020B0604030504040204" pitchFamily="34" charset="0"/>
                <a:ea typeface="Verdana" panose="020B0604030504040204" pitchFamily="34" charset="0"/>
                <a:cs typeface="Verdana" panose="020B0604030504040204" pitchFamily="34" charset="0"/>
              </a:rPr>
              <a:t>, servicios de orientación y cuidado </a:t>
            </a:r>
            <a:r>
              <a:rPr lang="es-ES" i="1" dirty="0" smtClean="0">
                <a:latin typeface="Verdana" panose="020B0604030504040204" pitchFamily="34" charset="0"/>
                <a:ea typeface="Verdana" panose="020B0604030504040204" pitchFamily="34" charset="0"/>
                <a:cs typeface="Verdana" panose="020B0604030504040204" pitchFamily="34" charset="0"/>
              </a:rPr>
              <a:t>	médico</a:t>
            </a:r>
            <a:r>
              <a:rPr lang="es-ES" i="1" dirty="0">
                <a:latin typeface="Verdana" panose="020B0604030504040204" pitchFamily="34" charset="0"/>
                <a:ea typeface="Verdana" panose="020B0604030504040204" pitchFamily="34" charset="0"/>
                <a:cs typeface="Verdana" panose="020B0604030504040204" pitchFamily="34" charset="0"/>
              </a:rPr>
              <a:t>, viajes escolares, distribuciones </a:t>
            </a:r>
            <a:r>
              <a:rPr lang="es-ES" i="1" dirty="0" smtClean="0">
                <a:latin typeface="Verdana" panose="020B0604030504040204" pitchFamily="34" charset="0"/>
                <a:ea typeface="Verdana" panose="020B0604030504040204" pitchFamily="34" charset="0"/>
                <a:cs typeface="Verdana" panose="020B0604030504040204" pitchFamily="34" charset="0"/>
              </a:rPr>
              <a:t>presupuestarias </a:t>
            </a:r>
            <a:r>
              <a:rPr lang="es-ES" i="1" dirty="0">
                <a:latin typeface="Verdana" panose="020B0604030504040204" pitchFamily="34" charset="0"/>
                <a:ea typeface="Verdana" panose="020B0604030504040204" pitchFamily="34" charset="0"/>
                <a:cs typeface="Verdana" panose="020B0604030504040204" pitchFamily="34" charset="0"/>
              </a:rPr>
              <a:t>y </a:t>
            </a:r>
            <a:r>
              <a:rPr lang="es-ES" i="1" dirty="0" smtClean="0">
                <a:latin typeface="Verdana" panose="020B0604030504040204" pitchFamily="34" charset="0"/>
                <a:ea typeface="Verdana" panose="020B0604030504040204" pitchFamily="34" charset="0"/>
                <a:cs typeface="Verdana" panose="020B0604030504040204" pitchFamily="34" charset="0"/>
              </a:rPr>
              <a:t>	cualquier </a:t>
            </a:r>
            <a:r>
              <a:rPr lang="es-ES" i="1" dirty="0">
                <a:latin typeface="Verdana" panose="020B0604030504040204" pitchFamily="34" charset="0"/>
                <a:ea typeface="Verdana" panose="020B0604030504040204" pitchFamily="34" charset="0"/>
                <a:cs typeface="Verdana" panose="020B0604030504040204" pitchFamily="34" charset="0"/>
              </a:rPr>
              <a:t>interacción, cuando corresponda, con los padres de </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estudiantes 	con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y sin discapacidad</a:t>
            </a:r>
            <a:r>
              <a:rPr lang="es-ES" i="1" dirty="0">
                <a:latin typeface="Verdana" panose="020B0604030504040204" pitchFamily="34" charset="0"/>
                <a:ea typeface="Verdana" panose="020B0604030504040204" pitchFamily="34" charset="0"/>
                <a:cs typeface="Verdana" panose="020B0604030504040204" pitchFamily="34" charset="0"/>
              </a:rPr>
              <a:t>, la comunidad, o con un </a:t>
            </a:r>
            <a:r>
              <a:rPr lang="es-ES" i="1" dirty="0" smtClean="0">
                <a:latin typeface="Verdana" panose="020B0604030504040204" pitchFamily="34" charset="0"/>
                <a:ea typeface="Verdana" panose="020B0604030504040204" pitchFamily="34" charset="0"/>
                <a:cs typeface="Verdana" panose="020B0604030504040204" pitchFamily="34" charset="0"/>
              </a:rPr>
              <a:t>	público </a:t>
            </a:r>
            <a:r>
              <a:rPr lang="es-ES" i="1" dirty="0">
                <a:latin typeface="Verdana" panose="020B0604030504040204" pitchFamily="34" charset="0"/>
                <a:ea typeface="Verdana" panose="020B0604030504040204" pitchFamily="34" charset="0"/>
                <a:cs typeface="Verdana" panose="020B0604030504040204" pitchFamily="34" charset="0"/>
              </a:rPr>
              <a:t>más amplio.</a:t>
            </a:r>
          </a:p>
          <a:p>
            <a:pPr marL="0" indent="0" algn="ctr">
              <a:buNone/>
            </a:pP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316156"/>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92160"/>
            <a:ext cx="2743200" cy="365125"/>
          </a:xfrm>
        </p:spPr>
        <p:txBody>
          <a:bodyPr/>
          <a:lstStyle/>
          <a:p>
            <a:fld id="{051FCF6E-8720-4F35-815E-E55C188A2FBC}" type="slidenum">
              <a:rPr lang="es-ES" sz="1800" smtClean="0">
                <a:solidFill>
                  <a:schemeClr val="accent1">
                    <a:lumMod val="60000"/>
                    <a:lumOff val="40000"/>
                  </a:schemeClr>
                </a:solidFill>
              </a:rPr>
              <a:t>11</a:t>
            </a:fld>
            <a:endParaRPr lang="es-ES" sz="1800" dirty="0">
              <a:solidFill>
                <a:schemeClr val="accent1">
                  <a:lumMod val="60000"/>
                  <a:lumOff val="40000"/>
                </a:schemeClr>
              </a:solidFill>
            </a:endParaRPr>
          </a:p>
        </p:txBody>
      </p:sp>
      <p:sp>
        <p:nvSpPr>
          <p:cNvPr id="13" name="CuadroTexto 12"/>
          <p:cNvSpPr txBox="1"/>
          <p:nvPr/>
        </p:nvSpPr>
        <p:spPr>
          <a:xfrm>
            <a:off x="10838639" y="6219358"/>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94534247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695985" y="2434730"/>
            <a:ext cx="10515600" cy="4351338"/>
          </a:xfrm>
        </p:spPr>
        <p:txBody>
          <a:bodyPr>
            <a:normAutofit fontScale="77500" lnSpcReduction="20000"/>
          </a:bodyPr>
          <a:lstStyle/>
          <a:p>
            <a:pPr marL="0" indent="0" algn="just">
              <a:buNone/>
            </a:pPr>
            <a:r>
              <a:rPr lang="es-ES" sz="3100" b="1" i="1" dirty="0" smtClean="0">
                <a:latin typeface="Verdana" panose="020B0604030504040204" pitchFamily="34" charset="0"/>
                <a:ea typeface="Verdana" panose="020B0604030504040204" pitchFamily="34" charset="0"/>
                <a:cs typeface="Verdana" panose="020B0604030504040204" pitchFamily="34" charset="0"/>
              </a:rPr>
              <a:t>«Las características fundamentales de la educación inclusiva son:</a:t>
            </a: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c.- </a:t>
            </a:r>
            <a:r>
              <a:rPr lang="es-ES" sz="2600" i="1" dirty="0">
                <a:latin typeface="Verdana" panose="020B0604030504040204" pitchFamily="34" charset="0"/>
                <a:ea typeface="Verdana" panose="020B0604030504040204" pitchFamily="34" charset="0"/>
                <a:cs typeface="Verdana" panose="020B0604030504040204" pitchFamily="34" charset="0"/>
              </a:rPr>
              <a:t>Enfoque personal global: se da el reconocimiento a la capacidad de aprender </a:t>
            </a:r>
            <a:r>
              <a:rPr lang="es-ES" sz="2600" i="1" dirty="0" smtClean="0">
                <a:latin typeface="Verdana" panose="020B0604030504040204" pitchFamily="34" charset="0"/>
                <a:ea typeface="Verdana" panose="020B0604030504040204" pitchFamily="34" charset="0"/>
                <a:cs typeface="Verdana" panose="020B0604030504040204" pitchFamily="34" charset="0"/>
              </a:rPr>
              <a:t>	de </a:t>
            </a:r>
            <a:r>
              <a:rPr lang="es-ES" sz="2600"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todas las personas </a:t>
            </a:r>
            <a:r>
              <a:rPr lang="es-ES" sz="2600" i="1" dirty="0">
                <a:latin typeface="Verdana" panose="020B0604030504040204" pitchFamily="34" charset="0"/>
                <a:ea typeface="Verdana" panose="020B0604030504040204" pitchFamily="34" charset="0"/>
                <a:cs typeface="Verdana" panose="020B0604030504040204" pitchFamily="34" charset="0"/>
              </a:rPr>
              <a:t>y se establecen altas expectativas para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a:t>
            </a:r>
            <a:r>
              <a:rPr lang="es-ES" sz="2600"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estudiantes</a:t>
            </a:r>
            <a:r>
              <a:rPr lang="es-ES" sz="2600" i="1" dirty="0" smtClean="0">
                <a:latin typeface="Verdana" panose="020B0604030504040204" pitchFamily="34" charset="0"/>
                <a:ea typeface="Verdana" panose="020B0604030504040204" pitchFamily="34" charset="0"/>
                <a:cs typeface="Verdana" panose="020B0604030504040204" pitchFamily="34" charset="0"/>
              </a:rPr>
              <a:t>. </a:t>
            </a:r>
            <a:r>
              <a:rPr lang="es-ES" sz="2600" i="1" dirty="0">
                <a:latin typeface="Verdana" panose="020B0604030504040204" pitchFamily="34" charset="0"/>
                <a:ea typeface="Verdana" panose="020B0604030504040204" pitchFamily="34" charset="0"/>
                <a:cs typeface="Verdana" panose="020B0604030504040204" pitchFamily="34" charset="0"/>
              </a:rPr>
              <a:t>La inclusión </a:t>
            </a:r>
            <a:r>
              <a:rPr lang="es-ES" sz="2600" i="1" dirty="0" smtClean="0">
                <a:latin typeface="Verdana" panose="020B0604030504040204" pitchFamily="34" charset="0"/>
                <a:ea typeface="Verdana" panose="020B0604030504040204" pitchFamily="34" charset="0"/>
                <a:cs typeface="Verdana" panose="020B0604030504040204" pitchFamily="34" charset="0"/>
              </a:rPr>
              <a:t>educativa </a:t>
            </a:r>
            <a:r>
              <a:rPr lang="es-ES" sz="2600" i="1" dirty="0">
                <a:latin typeface="Verdana" panose="020B0604030504040204" pitchFamily="34" charset="0"/>
                <a:ea typeface="Verdana" panose="020B0604030504040204" pitchFamily="34" charset="0"/>
                <a:cs typeface="Verdana" panose="020B0604030504040204" pitchFamily="34" charset="0"/>
              </a:rPr>
              <a:t>ofrece currículos flexibles,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métodos </a:t>
            </a:r>
            <a:r>
              <a:rPr lang="es-ES" sz="2600"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 enseñanza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y aprendizaje adaptados </a:t>
            </a:r>
            <a:r>
              <a:rPr lang="es-ES" sz="2600" i="1" dirty="0">
                <a:latin typeface="Verdana" panose="020B0604030504040204" pitchFamily="34" charset="0"/>
                <a:ea typeface="Verdana" panose="020B0604030504040204" pitchFamily="34" charset="0"/>
                <a:cs typeface="Verdana" panose="020B0604030504040204" pitchFamily="34" charset="0"/>
              </a:rPr>
              <a:t>a </a:t>
            </a:r>
            <a:r>
              <a:rPr lang="es-ES" sz="2600" i="1" dirty="0" smtClean="0">
                <a:latin typeface="Verdana" panose="020B0604030504040204" pitchFamily="34" charset="0"/>
                <a:ea typeface="Verdana" panose="020B0604030504040204" pitchFamily="34" charset="0"/>
                <a:cs typeface="Verdana" panose="020B0604030504040204" pitchFamily="34" charset="0"/>
              </a:rPr>
              <a:t>diferentes fortalezas</a:t>
            </a:r>
            <a:r>
              <a:rPr lang="es-ES" sz="2600" i="1" dirty="0">
                <a:latin typeface="Verdana" panose="020B0604030504040204" pitchFamily="34" charset="0"/>
                <a:ea typeface="Verdana" panose="020B0604030504040204" pitchFamily="34" charset="0"/>
                <a:cs typeface="Verdana" panose="020B0604030504040204" pitchFamily="34" charset="0"/>
              </a:rPr>
              <a:t>, necesidades </a:t>
            </a:r>
            <a:r>
              <a:rPr lang="es-ES" sz="2600" i="1" dirty="0" smtClean="0">
                <a:latin typeface="Verdana" panose="020B0604030504040204" pitchFamily="34" charset="0"/>
                <a:ea typeface="Verdana" panose="020B0604030504040204" pitchFamily="34" charset="0"/>
                <a:cs typeface="Verdana" panose="020B0604030504040204" pitchFamily="34" charset="0"/>
              </a:rPr>
              <a:t>y 	estilos 	de </a:t>
            </a:r>
            <a:r>
              <a:rPr lang="es-ES" sz="2600" i="1" dirty="0">
                <a:latin typeface="Verdana" panose="020B0604030504040204" pitchFamily="34" charset="0"/>
                <a:ea typeface="Verdana" panose="020B0604030504040204" pitchFamily="34" charset="0"/>
                <a:cs typeface="Verdana" panose="020B0604030504040204" pitchFamily="34" charset="0"/>
              </a:rPr>
              <a:t>aprendizaje. Este enfoque implica la </a:t>
            </a:r>
            <a:r>
              <a:rPr lang="es-ES" sz="2600" i="1" dirty="0" smtClean="0">
                <a:latin typeface="Verdana" panose="020B0604030504040204" pitchFamily="34" charset="0"/>
                <a:ea typeface="Verdana" panose="020B0604030504040204" pitchFamily="34" charset="0"/>
                <a:cs typeface="Verdana" panose="020B0604030504040204" pitchFamily="34" charset="0"/>
              </a:rPr>
              <a:t>provisión </a:t>
            </a:r>
            <a:r>
              <a:rPr lang="es-ES" sz="2600" i="1" dirty="0">
                <a:latin typeface="Verdana" panose="020B0604030504040204" pitchFamily="34" charset="0"/>
                <a:ea typeface="Verdana" panose="020B0604030504040204" pitchFamily="34" charset="0"/>
                <a:cs typeface="Verdana" panose="020B0604030504040204" pitchFamily="34" charset="0"/>
              </a:rPr>
              <a:t>de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apoyos y </a:t>
            </a:r>
            <a:r>
              <a:rPr lang="es-ES" sz="2600"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adaptaciones 	razonables</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sz="2600" i="1" dirty="0">
                <a:latin typeface="Verdana" panose="020B0604030504040204" pitchFamily="34" charset="0"/>
                <a:ea typeface="Verdana" panose="020B0604030504040204" pitchFamily="34" charset="0"/>
                <a:cs typeface="Verdana" panose="020B0604030504040204" pitchFamily="34" charset="0"/>
              </a:rPr>
              <a:t> además de intervención y atención </a:t>
            </a:r>
            <a:r>
              <a:rPr lang="es-ES" sz="2600" i="1" dirty="0" smtClean="0">
                <a:latin typeface="Verdana" panose="020B0604030504040204" pitchFamily="34" charset="0"/>
                <a:ea typeface="Verdana" panose="020B0604030504040204" pitchFamily="34" charset="0"/>
                <a:cs typeface="Verdana" panose="020B0604030504040204" pitchFamily="34" charset="0"/>
              </a:rPr>
              <a:t>temprana </a:t>
            </a:r>
            <a:r>
              <a:rPr lang="es-ES" sz="2600" i="1" dirty="0">
                <a:latin typeface="Verdana" panose="020B0604030504040204" pitchFamily="34" charset="0"/>
                <a:ea typeface="Verdana" panose="020B0604030504040204" pitchFamily="34" charset="0"/>
                <a:cs typeface="Verdana" panose="020B0604030504040204" pitchFamily="34" charset="0"/>
              </a:rPr>
              <a:t>de </a:t>
            </a:r>
            <a:r>
              <a:rPr lang="es-ES" sz="2600" i="1" dirty="0" smtClean="0">
                <a:latin typeface="Verdana" panose="020B0604030504040204" pitchFamily="34" charset="0"/>
                <a:ea typeface="Verdana" panose="020B0604030504040204" pitchFamily="34" charset="0"/>
                <a:cs typeface="Verdana" panose="020B0604030504040204" pitchFamily="34" charset="0"/>
              </a:rPr>
              <a:t>	manera que </a:t>
            </a:r>
            <a:r>
              <a:rPr lang="es-ES" sz="2600" i="1" dirty="0">
                <a:latin typeface="Verdana" panose="020B0604030504040204" pitchFamily="34" charset="0"/>
                <a:ea typeface="Verdana" panose="020B0604030504040204" pitchFamily="34" charset="0"/>
                <a:cs typeface="Verdana" panose="020B0604030504040204" pitchFamily="34" charset="0"/>
              </a:rPr>
              <a:t>todos </a:t>
            </a:r>
            <a:r>
              <a:rPr lang="es-ES" sz="2600" i="1" dirty="0" smtClean="0">
                <a:latin typeface="Verdana" panose="020B0604030504040204" pitchFamily="34" charset="0"/>
                <a:ea typeface="Verdana" panose="020B0604030504040204" pitchFamily="34" charset="0"/>
                <a:cs typeface="Verdana" panose="020B0604030504040204" pitchFamily="34" charset="0"/>
              </a:rPr>
              <a:t>los </a:t>
            </a:r>
            <a:r>
              <a:rPr lang="es-ES" sz="2600" i="1" dirty="0">
                <a:latin typeface="Verdana" panose="020B0604030504040204" pitchFamily="34" charset="0"/>
                <a:ea typeface="Verdana" panose="020B0604030504040204" pitchFamily="34" charset="0"/>
                <a:cs typeface="Verdana" panose="020B0604030504040204" pitchFamily="34" charset="0"/>
              </a:rPr>
              <a:t>estudiantes sin distinción puedan alcanzar su </a:t>
            </a:r>
            <a:r>
              <a:rPr lang="es-ES" sz="2600" i="1" dirty="0" smtClean="0">
                <a:latin typeface="Verdana" panose="020B0604030504040204" pitchFamily="34" charset="0"/>
                <a:ea typeface="Verdana" panose="020B0604030504040204" pitchFamily="34" charset="0"/>
                <a:cs typeface="Verdana" panose="020B0604030504040204" pitchFamily="34" charset="0"/>
              </a:rPr>
              <a:t>potencial.</a:t>
            </a:r>
          </a:p>
          <a:p>
            <a:pPr marL="0" indent="0" algn="just">
              <a:buNone/>
            </a:pPr>
            <a:r>
              <a:rPr lang="es-ES" sz="2600"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El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foco se sitúa en las </a:t>
            </a:r>
            <a:r>
              <a:rPr lang="es-ES" sz="2600" i="1" u="sng" dirty="0">
                <a:solidFill>
                  <a:srgbClr val="C00000"/>
                </a:solidFill>
                <a:latin typeface="Verdana" panose="020B0604030504040204" pitchFamily="34" charset="0"/>
                <a:ea typeface="Verdana" panose="020B0604030504040204" pitchFamily="34" charset="0"/>
                <a:cs typeface="Verdana" panose="020B0604030504040204" pitchFamily="34" charset="0"/>
              </a:rPr>
              <a:t>capacidades</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 de los estudiantes </a:t>
            </a:r>
            <a:r>
              <a:rPr lang="es-ES" sz="2600" i="1" dirty="0">
                <a:latin typeface="Verdana" panose="020B0604030504040204" pitchFamily="34" charset="0"/>
                <a:ea typeface="Verdana" panose="020B0604030504040204" pitchFamily="34" charset="0"/>
                <a:cs typeface="Verdana" panose="020B0604030504040204" pitchFamily="34" charset="0"/>
              </a:rPr>
              <a:t>y sus aspiraciones más </a:t>
            </a:r>
            <a:r>
              <a:rPr lang="es-ES" sz="2600" i="1" dirty="0" smtClean="0">
                <a:latin typeface="Verdana" panose="020B0604030504040204" pitchFamily="34" charset="0"/>
                <a:ea typeface="Verdana" panose="020B0604030504040204" pitchFamily="34" charset="0"/>
                <a:cs typeface="Verdana" panose="020B0604030504040204" pitchFamily="34" charset="0"/>
              </a:rPr>
              <a:t>que </a:t>
            </a:r>
            <a:r>
              <a:rPr lang="es-ES" sz="2600" i="1" dirty="0">
                <a:latin typeface="Verdana" panose="020B0604030504040204" pitchFamily="34" charset="0"/>
                <a:ea typeface="Verdana" panose="020B0604030504040204" pitchFamily="34" charset="0"/>
                <a:cs typeface="Verdana" panose="020B0604030504040204" pitchFamily="34" charset="0"/>
              </a:rPr>
              <a:t>en el </a:t>
            </a:r>
            <a:r>
              <a:rPr lang="es-ES" sz="2600" i="1" dirty="0" smtClean="0">
                <a:latin typeface="Verdana" panose="020B0604030504040204" pitchFamily="34" charset="0"/>
                <a:ea typeface="Verdana" panose="020B0604030504040204" pitchFamily="34" charset="0"/>
                <a:cs typeface="Verdana" panose="020B0604030504040204" pitchFamily="34" charset="0"/>
              </a:rPr>
              <a:t>contenido </a:t>
            </a:r>
            <a:r>
              <a:rPr lang="es-ES" sz="2600" i="1" dirty="0">
                <a:latin typeface="Verdana" panose="020B0604030504040204" pitchFamily="34" charset="0"/>
                <a:ea typeface="Verdana" panose="020B0604030504040204" pitchFamily="34" charset="0"/>
                <a:cs typeface="Verdana" panose="020B0604030504040204" pitchFamily="34" charset="0"/>
              </a:rPr>
              <a:t>cuando se planifican las actividades de </a:t>
            </a:r>
            <a:r>
              <a:rPr lang="es-ES" sz="2600" i="1" dirty="0" smtClean="0">
                <a:latin typeface="Verdana" panose="020B0604030504040204" pitchFamily="34" charset="0"/>
                <a:ea typeface="Verdana" panose="020B0604030504040204" pitchFamily="34" charset="0"/>
                <a:cs typeface="Verdana" panose="020B0604030504040204" pitchFamily="34" charset="0"/>
              </a:rPr>
              <a:t>enseñanza.</a:t>
            </a:r>
          </a:p>
          <a:p>
            <a:pPr marL="0" indent="0" algn="just">
              <a:buNone/>
            </a:pPr>
            <a:r>
              <a:rPr lang="es-ES" sz="2600" i="1" dirty="0" smtClean="0">
                <a:latin typeface="Verdana" panose="020B0604030504040204" pitchFamily="34" charset="0"/>
                <a:ea typeface="Verdana" panose="020B0604030504040204" pitchFamily="34" charset="0"/>
                <a:cs typeface="Verdana" panose="020B0604030504040204" pitchFamily="34" charset="0"/>
              </a:rPr>
              <a:t>El </a:t>
            </a:r>
            <a:r>
              <a:rPr lang="es-ES" sz="2600" i="1" dirty="0">
                <a:latin typeface="Verdana" panose="020B0604030504040204" pitchFamily="34" charset="0"/>
                <a:ea typeface="Verdana" panose="020B0604030504040204" pitchFamily="34" charset="0"/>
                <a:cs typeface="Verdana" panose="020B0604030504040204" pitchFamily="34" charset="0"/>
              </a:rPr>
              <a:t>sistema educativo debe proporcionar una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respuesta educativa </a:t>
            </a:r>
            <a:r>
              <a:rPr lang="es-ES" sz="2600" i="1" u="sng"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personalizada</a:t>
            </a:r>
            <a:r>
              <a:rPr lang="es-ES" sz="2600" i="1" u="sng" dirty="0">
                <a:latin typeface="Verdana" panose="020B0604030504040204" pitchFamily="34" charset="0"/>
                <a:ea typeface="Verdana" panose="020B0604030504040204" pitchFamily="34" charset="0"/>
                <a:cs typeface="Verdana" panose="020B0604030504040204" pitchFamily="34" charset="0"/>
              </a:rPr>
              <a:t>,</a:t>
            </a:r>
            <a:r>
              <a:rPr lang="es-ES" sz="2600" i="1" dirty="0">
                <a:latin typeface="Verdana" panose="020B0604030504040204" pitchFamily="34" charset="0"/>
                <a:ea typeface="Verdana" panose="020B0604030504040204" pitchFamily="34" charset="0"/>
                <a:cs typeface="Verdana" panose="020B0604030504040204" pitchFamily="34" charset="0"/>
              </a:rPr>
              <a:t> </a:t>
            </a:r>
            <a:r>
              <a:rPr lang="es-ES" sz="2600" i="1" dirty="0" smtClean="0">
                <a:latin typeface="Verdana" panose="020B0604030504040204" pitchFamily="34" charset="0"/>
                <a:ea typeface="Verdana" panose="020B0604030504040204" pitchFamily="34" charset="0"/>
                <a:cs typeface="Verdana" panose="020B0604030504040204" pitchFamily="34" charset="0"/>
              </a:rPr>
              <a:t>más </a:t>
            </a:r>
            <a:r>
              <a:rPr lang="es-ES" sz="2600" i="1" dirty="0">
                <a:latin typeface="Verdana" panose="020B0604030504040204" pitchFamily="34" charset="0"/>
                <a:ea typeface="Verdana" panose="020B0604030504040204" pitchFamily="34" charset="0"/>
                <a:cs typeface="Verdana" panose="020B0604030504040204" pitchFamily="34" charset="0"/>
              </a:rPr>
              <a:t>que </a:t>
            </a:r>
            <a:r>
              <a:rPr lang="es-ES" sz="2600" i="1" dirty="0" smtClean="0">
                <a:latin typeface="Verdana" panose="020B0604030504040204" pitchFamily="34" charset="0"/>
                <a:ea typeface="Verdana" panose="020B0604030504040204" pitchFamily="34" charset="0"/>
                <a:cs typeface="Verdana" panose="020B0604030504040204" pitchFamily="34" charset="0"/>
              </a:rPr>
              <a:t>esperar </a:t>
            </a:r>
            <a:r>
              <a:rPr lang="es-ES" sz="2600" i="1" dirty="0">
                <a:latin typeface="Verdana" panose="020B0604030504040204" pitchFamily="34" charset="0"/>
                <a:ea typeface="Verdana" panose="020B0604030504040204" pitchFamily="34" charset="0"/>
                <a:cs typeface="Verdana" panose="020B0604030504040204" pitchFamily="34" charset="0"/>
              </a:rPr>
              <a:t>que sea el estudiante el que ha de ajustarse </a:t>
            </a:r>
            <a:r>
              <a:rPr lang="es-ES" sz="2600" i="1" dirty="0" smtClean="0">
                <a:latin typeface="Verdana" panose="020B0604030504040204" pitchFamily="34" charset="0"/>
                <a:ea typeface="Verdana" panose="020B0604030504040204" pitchFamily="34" charset="0"/>
                <a:cs typeface="Verdana" panose="020B0604030504040204" pitchFamily="34" charset="0"/>
              </a:rPr>
              <a:t>al </a:t>
            </a:r>
            <a:r>
              <a:rPr lang="es-ES" sz="2600" i="1" dirty="0">
                <a:latin typeface="Verdana" panose="020B0604030504040204" pitchFamily="34" charset="0"/>
                <a:ea typeface="Verdana" panose="020B0604030504040204" pitchFamily="34" charset="0"/>
                <a:cs typeface="Verdana" panose="020B0604030504040204" pitchFamily="34" charset="0"/>
              </a:rPr>
              <a:t>sistema</a:t>
            </a:r>
            <a:r>
              <a:rPr lang="es-ES" sz="2600" i="1" dirty="0" smtClean="0">
                <a:latin typeface="Verdana" panose="020B0604030504040204" pitchFamily="34" charset="0"/>
                <a:ea typeface="Verdana" panose="020B0604030504040204" pitchFamily="34" charset="0"/>
                <a:cs typeface="Verdana" panose="020B0604030504040204" pitchFamily="34" charset="0"/>
              </a:rPr>
              <a:t>.</a:t>
            </a:r>
          </a:p>
          <a:p>
            <a:pPr marL="0" indent="0" algn="ctr">
              <a:buNone/>
            </a:pP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68233"/>
            <a:ext cx="2743200" cy="365125"/>
          </a:xfrm>
        </p:spPr>
        <p:txBody>
          <a:bodyPr/>
          <a:lstStyle/>
          <a:p>
            <a:fld id="{051FCF6E-8720-4F35-815E-E55C188A2FBC}" type="slidenum">
              <a:rPr lang="es-ES" sz="1800" smtClean="0">
                <a:solidFill>
                  <a:schemeClr val="accent1">
                    <a:lumMod val="60000"/>
                    <a:lumOff val="40000"/>
                  </a:schemeClr>
                </a:solidFill>
              </a:rPr>
              <a:t>12</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726577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b="1" i="1" dirty="0">
                <a:latin typeface="Verdana" panose="020B0604030504040204" pitchFamily="34" charset="0"/>
                <a:ea typeface="Verdana" panose="020B0604030504040204" pitchFamily="34" charset="0"/>
                <a:cs typeface="Verdana" panose="020B0604030504040204" pitchFamily="34" charset="0"/>
              </a:rPr>
              <a:t>Las características fundamentales de la educación </a:t>
            </a:r>
            <a:r>
              <a:rPr lang="es-ES" b="1" i="1" dirty="0" smtClean="0">
                <a:latin typeface="Verdana" panose="020B0604030504040204" pitchFamily="34" charset="0"/>
                <a:ea typeface="Verdana" panose="020B0604030504040204" pitchFamily="34" charset="0"/>
                <a:cs typeface="Verdana" panose="020B0604030504040204" pitchFamily="34" charset="0"/>
              </a:rPr>
              <a:t>inclusiva son:</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b="1" i="1" dirty="0">
                <a:latin typeface="Verdana" panose="020B0604030504040204" pitchFamily="34" charset="0"/>
                <a:ea typeface="Verdana" panose="020B0604030504040204" pitchFamily="34" charset="0"/>
                <a:cs typeface="Verdana" panose="020B0604030504040204" pitchFamily="34" charset="0"/>
              </a:rPr>
              <a:t>d</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estudiantes</a:t>
            </a:r>
            <a:r>
              <a:rPr lang="es-ES" i="1" dirty="0">
                <a:latin typeface="Verdana" panose="020B0604030504040204" pitchFamily="34" charset="0"/>
                <a:ea typeface="Verdana" panose="020B0604030504040204" pitchFamily="34" charset="0"/>
                <a:cs typeface="Verdana" panose="020B0604030504040204" pitchFamily="34" charset="0"/>
              </a:rPr>
              <a:t> deben sentirse valorados, respetados, </a:t>
            </a:r>
            <a:r>
              <a:rPr lang="es-ES" i="1" dirty="0" smtClean="0">
                <a:latin typeface="Verdana" panose="020B0604030504040204" pitchFamily="34" charset="0"/>
                <a:ea typeface="Verdana" panose="020B0604030504040204" pitchFamily="34" charset="0"/>
                <a:cs typeface="Verdana" panose="020B0604030504040204" pitchFamily="34" charset="0"/>
              </a:rPr>
              <a:t>	incluidos </a:t>
            </a:r>
            <a:r>
              <a:rPr lang="es-ES" i="1" dirty="0">
                <a:latin typeface="Verdana" panose="020B0604030504040204" pitchFamily="34" charset="0"/>
                <a:ea typeface="Verdana" panose="020B0604030504040204" pitchFamily="34" charset="0"/>
                <a:cs typeface="Verdana" panose="020B0604030504040204" pitchFamily="34" charset="0"/>
              </a:rPr>
              <a:t>y escuchados. Han de </a:t>
            </a:r>
            <a:r>
              <a:rPr lang="es-ES" i="1" dirty="0" smtClean="0">
                <a:latin typeface="Verdana" panose="020B0604030504040204" pitchFamily="34" charset="0"/>
                <a:ea typeface="Verdana" panose="020B0604030504040204" pitchFamily="34" charset="0"/>
                <a:cs typeface="Verdana" panose="020B0604030504040204" pitchFamily="34" charset="0"/>
              </a:rPr>
              <a:t>proveerse </a:t>
            </a:r>
            <a:r>
              <a:rPr lang="es-ES" i="1" dirty="0">
                <a:latin typeface="Verdana" panose="020B0604030504040204" pitchFamily="34" charset="0"/>
                <a:ea typeface="Verdana" panose="020B0604030504040204" pitchFamily="34" charset="0"/>
                <a:cs typeface="Verdana" panose="020B0604030504040204" pitchFamily="34" charset="0"/>
              </a:rPr>
              <a:t>medidas para prevenir </a:t>
            </a:r>
            <a:r>
              <a:rPr lang="es-ES" i="1" dirty="0" smtClean="0">
                <a:latin typeface="Verdana" panose="020B0604030504040204" pitchFamily="34" charset="0"/>
                <a:ea typeface="Verdana" panose="020B0604030504040204" pitchFamily="34" charset="0"/>
                <a:cs typeface="Verdana" panose="020B0604030504040204" pitchFamily="34" charset="0"/>
              </a:rPr>
              <a:t>	el </a:t>
            </a:r>
            <a:r>
              <a:rPr lang="es-ES" i="1" dirty="0">
                <a:latin typeface="Verdana" panose="020B0604030504040204" pitchFamily="34" charset="0"/>
                <a:ea typeface="Verdana" panose="020B0604030504040204" pitchFamily="34" charset="0"/>
                <a:cs typeface="Verdana" panose="020B0604030504040204" pitchFamily="34" charset="0"/>
              </a:rPr>
              <a:t>abuso y el </a:t>
            </a:r>
            <a:r>
              <a:rPr lang="es-ES" i="1" dirty="0" err="1">
                <a:latin typeface="Verdana" panose="020B0604030504040204" pitchFamily="34" charset="0"/>
                <a:ea typeface="Verdana" panose="020B0604030504040204" pitchFamily="34" charset="0"/>
                <a:cs typeface="Verdana" panose="020B0604030504040204" pitchFamily="34" charset="0"/>
              </a:rPr>
              <a:t>bullying</a:t>
            </a:r>
            <a:r>
              <a:rPr lang="es-ES" i="1" dirty="0">
                <a:latin typeface="Verdana" panose="020B0604030504040204" pitchFamily="34" charset="0"/>
                <a:ea typeface="Verdana" panose="020B0604030504040204" pitchFamily="34" charset="0"/>
                <a:cs typeface="Verdana" panose="020B0604030504040204" pitchFamily="34" charset="0"/>
              </a:rPr>
              <a:t>. </a:t>
            </a:r>
          </a:p>
          <a:p>
            <a:pPr marL="0" indent="0" algn="just">
              <a:buNone/>
            </a:pP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inclusión asume un enfoque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individualizado</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a los estudiantes.</a:t>
            </a:r>
          </a:p>
          <a:p>
            <a:pPr marL="0" indent="0" algn="ctr">
              <a:buNone/>
            </a:pPr>
            <a:r>
              <a:rPr lang="es-ES" i="1" dirty="0" smtClean="0"/>
              <a:t>…</a:t>
            </a:r>
            <a:endParaRPr lang="es-ES" sz="2000" i="1"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13</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1715161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79816"/>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b="1" i="1" dirty="0">
                <a:latin typeface="Verdana" panose="020B0604030504040204" pitchFamily="34" charset="0"/>
                <a:ea typeface="Verdana" panose="020B0604030504040204" pitchFamily="34" charset="0"/>
                <a:cs typeface="Verdana" panose="020B0604030504040204" pitchFamily="34" charset="0"/>
              </a:rPr>
              <a:t>Las características fundamentales de la educación inclusiva son</a:t>
            </a:r>
            <a:r>
              <a:rPr lang="es-ES" b="1"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e.- </a:t>
            </a:r>
            <a:r>
              <a:rPr lang="es-ES" i="1" dirty="0">
                <a:latin typeface="Verdana" panose="020B0604030504040204" pitchFamily="34" charset="0"/>
                <a:ea typeface="Verdana" panose="020B0604030504040204" pitchFamily="34" charset="0"/>
                <a:cs typeface="Verdana" panose="020B0604030504040204" pitchFamily="34" charset="0"/>
              </a:rPr>
              <a:t>Las capacidades y la confianza de los estudiantes se desarrollan y </a:t>
            </a:r>
            <a:r>
              <a:rPr lang="es-ES" i="1" dirty="0" smtClean="0">
                <a:latin typeface="Verdana" panose="020B0604030504040204" pitchFamily="34" charset="0"/>
                <a:ea typeface="Verdana" panose="020B0604030504040204" pitchFamily="34" charset="0"/>
                <a:cs typeface="Verdana" panose="020B0604030504040204" pitchFamily="34" charset="0"/>
              </a:rPr>
              <a:t>reciben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adaptaciones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razonables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y equitativas </a:t>
            </a:r>
            <a:r>
              <a:rPr lang="es-ES" i="1" dirty="0">
                <a:latin typeface="Verdana" panose="020B0604030504040204" pitchFamily="34" charset="0"/>
                <a:ea typeface="Verdana" panose="020B0604030504040204" pitchFamily="34" charset="0"/>
                <a:cs typeface="Verdana" panose="020B0604030504040204" pitchFamily="34" charset="0"/>
              </a:rPr>
              <a:t>respecto a los </a:t>
            </a:r>
            <a:r>
              <a:rPr lang="es-ES" i="1" dirty="0" smtClean="0">
                <a:latin typeface="Verdana" panose="020B0604030504040204" pitchFamily="34" charset="0"/>
                <a:ea typeface="Verdana" panose="020B0604030504040204" pitchFamily="34" charset="0"/>
                <a:cs typeface="Verdana" panose="020B0604030504040204" pitchFamily="34" charset="0"/>
              </a:rPr>
              <a:t>procesos </a:t>
            </a:r>
            <a:r>
              <a:rPr lang="es-ES" i="1" dirty="0">
                <a:latin typeface="Verdana" panose="020B0604030504040204" pitchFamily="34" charset="0"/>
                <a:ea typeface="Verdana" panose="020B0604030504040204" pitchFamily="34" charset="0"/>
                <a:cs typeface="Verdana" panose="020B0604030504040204" pitchFamily="34" charset="0"/>
              </a:rPr>
              <a:t>de evaluación y </a:t>
            </a:r>
            <a:r>
              <a:rPr lang="es-ES" i="1" dirty="0" smtClean="0">
                <a:latin typeface="Verdana" panose="020B0604030504040204" pitchFamily="34" charset="0"/>
                <a:ea typeface="Verdana" panose="020B0604030504040204" pitchFamily="34" charset="0"/>
                <a:cs typeface="Verdana" panose="020B0604030504040204" pitchFamily="34" charset="0"/>
              </a:rPr>
              <a:t>examen.</a:t>
            </a:r>
          </a:p>
          <a:p>
            <a:pPr marL="0" indent="0" algn="just">
              <a:buNone/>
            </a:pPr>
            <a:endParaRPr lang="es-ES" sz="2000"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sz="2000"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14</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0897827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328880"/>
            <a:ext cx="10515600" cy="4005418"/>
          </a:xfrm>
        </p:spPr>
        <p:txBody>
          <a:bodyPr>
            <a:normAutofit fontScale="92500" lnSpcReduction="1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b="1" i="1" dirty="0">
                <a:latin typeface="Verdana" panose="020B0604030504040204" pitchFamily="34" charset="0"/>
                <a:ea typeface="Verdana" panose="020B0604030504040204" pitchFamily="34" charset="0"/>
                <a:cs typeface="Verdana" panose="020B0604030504040204" pitchFamily="34" charset="0"/>
              </a:rPr>
              <a:t>Las características fundamentales de la educación inclusiva son</a:t>
            </a:r>
            <a:r>
              <a:rPr lang="es-ES" b="1"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b="1" i="1" dirty="0">
                <a:latin typeface="Verdana" panose="020B0604030504040204" pitchFamily="34" charset="0"/>
                <a:ea typeface="Verdana" panose="020B0604030504040204" pitchFamily="34" charset="0"/>
                <a:cs typeface="Verdana" panose="020B0604030504040204" pitchFamily="34" charset="0"/>
              </a:rPr>
              <a:t>f</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Reconocimiento de las asociaciones. Las asociaciones de docentes, </a:t>
            </a:r>
            <a:r>
              <a:rPr lang="es-ES" i="1" dirty="0" smtClean="0">
                <a:latin typeface="Verdana" panose="020B0604030504040204" pitchFamily="34" charset="0"/>
                <a:ea typeface="Verdana" panose="020B0604030504040204" pitchFamily="34" charset="0"/>
                <a:cs typeface="Verdana" panose="020B0604030504040204" pitchFamily="34" charset="0"/>
              </a:rPr>
              <a:t>	de </a:t>
            </a:r>
            <a:r>
              <a:rPr lang="es-ES" i="1" dirty="0">
                <a:latin typeface="Verdana" panose="020B0604030504040204" pitchFamily="34" charset="0"/>
                <a:ea typeface="Verdana" panose="020B0604030504040204" pitchFamily="34" charset="0"/>
                <a:cs typeface="Verdana" panose="020B0604030504040204" pitchFamily="34" charset="0"/>
              </a:rPr>
              <a:t>estudiantes y las </a:t>
            </a:r>
            <a:r>
              <a:rPr lang="es-ES" i="1" dirty="0" smtClean="0">
                <a:latin typeface="Verdana" panose="020B0604030504040204" pitchFamily="34" charset="0"/>
                <a:ea typeface="Verdana" panose="020B0604030504040204" pitchFamily="34" charset="0"/>
                <a:cs typeface="Verdana" panose="020B0604030504040204" pitchFamily="34" charset="0"/>
              </a:rPr>
              <a:t>federaciones </a:t>
            </a:r>
            <a:r>
              <a:rPr lang="es-ES" i="1" dirty="0">
                <a:latin typeface="Verdana" panose="020B0604030504040204" pitchFamily="34" charset="0"/>
                <a:ea typeface="Verdana" panose="020B0604030504040204" pitchFamily="34" charset="0"/>
                <a:cs typeface="Verdana" panose="020B0604030504040204" pitchFamily="34" charset="0"/>
              </a:rPr>
              <a:t>y organizaciones de personas </a:t>
            </a:r>
            <a:r>
              <a:rPr lang="es-ES" i="1" dirty="0" smtClean="0">
                <a:latin typeface="Verdana" panose="020B0604030504040204" pitchFamily="34" charset="0"/>
                <a:ea typeface="Verdana" panose="020B0604030504040204" pitchFamily="34" charset="0"/>
                <a:cs typeface="Verdana" panose="020B0604030504040204" pitchFamily="34" charset="0"/>
              </a:rPr>
              <a:t>con </a:t>
            </a:r>
            <a:r>
              <a:rPr lang="es-ES" i="1" dirty="0">
                <a:latin typeface="Verdana" panose="020B0604030504040204" pitchFamily="34" charset="0"/>
                <a:ea typeface="Verdana" panose="020B0604030504040204" pitchFamily="34" charset="0"/>
                <a:cs typeface="Verdana" panose="020B0604030504040204" pitchFamily="34" charset="0"/>
              </a:rPr>
              <a:t>discapacidad, los consejos escolares, </a:t>
            </a:r>
            <a:r>
              <a:rPr lang="es-ES" i="1" dirty="0" smtClean="0">
                <a:latin typeface="Verdana" panose="020B0604030504040204" pitchFamily="34" charset="0"/>
                <a:ea typeface="Verdana" panose="020B0604030504040204" pitchFamily="34" charset="0"/>
                <a:cs typeface="Verdana" panose="020B0604030504040204" pitchFamily="34" charset="0"/>
              </a:rPr>
              <a:t>asociaciones </a:t>
            </a:r>
            <a:r>
              <a:rPr lang="es-ES" i="1" dirty="0">
                <a:latin typeface="Verdana" panose="020B0604030504040204" pitchFamily="34" charset="0"/>
                <a:ea typeface="Verdana" panose="020B0604030504040204" pitchFamily="34" charset="0"/>
                <a:cs typeface="Verdana" panose="020B0604030504040204" pitchFamily="34" charset="0"/>
              </a:rPr>
              <a:t>de </a:t>
            </a:r>
            <a:r>
              <a:rPr lang="es-ES" i="1" dirty="0" smtClean="0">
                <a:latin typeface="Verdana" panose="020B0604030504040204" pitchFamily="34" charset="0"/>
                <a:ea typeface="Verdana" panose="020B0604030504040204" pitchFamily="34" charset="0"/>
                <a:cs typeface="Verdana" panose="020B0604030504040204" pitchFamily="34" charset="0"/>
              </a:rPr>
              <a:t>	padres </a:t>
            </a:r>
            <a:r>
              <a:rPr lang="es-ES" i="1" dirty="0">
                <a:latin typeface="Verdana" panose="020B0604030504040204" pitchFamily="34" charset="0"/>
                <a:ea typeface="Verdana" panose="020B0604030504040204" pitchFamily="34" charset="0"/>
                <a:cs typeface="Verdana" panose="020B0604030504040204" pitchFamily="34" charset="0"/>
              </a:rPr>
              <a:t>y maestros, y otros grupos de apoyo escolar, tanto formal </a:t>
            </a:r>
            <a:r>
              <a:rPr lang="es-ES" i="1" dirty="0" smtClean="0">
                <a:latin typeface="Verdana" panose="020B0604030504040204" pitchFamily="34" charset="0"/>
                <a:ea typeface="Verdana" panose="020B0604030504040204" pitchFamily="34" charset="0"/>
                <a:cs typeface="Verdana" panose="020B0604030504040204" pitchFamily="34" charset="0"/>
              </a:rPr>
              <a:t>como informal</a:t>
            </a:r>
            <a:r>
              <a:rPr lang="es-ES" i="1" dirty="0">
                <a:latin typeface="Verdana" panose="020B0604030504040204" pitchFamily="34" charset="0"/>
                <a:ea typeface="Verdana" panose="020B0604030504040204" pitchFamily="34" charset="0"/>
                <a:cs typeface="Verdana" panose="020B0604030504040204" pitchFamily="34" charset="0"/>
              </a:rPr>
              <a:t>, son alentadas a incrementar su comprensión y </a:t>
            </a:r>
            <a:r>
              <a:rPr lang="es-ES" i="1" dirty="0" smtClean="0">
                <a:latin typeface="Verdana" panose="020B0604030504040204" pitchFamily="34" charset="0"/>
                <a:ea typeface="Verdana" panose="020B0604030504040204" pitchFamily="34" charset="0"/>
                <a:cs typeface="Verdana" panose="020B0604030504040204" pitchFamily="34" charset="0"/>
              </a:rPr>
              <a:t>conocimiento de la </a:t>
            </a:r>
            <a:r>
              <a:rPr lang="es-ES" i="1" dirty="0">
                <a:latin typeface="Verdana" panose="020B0604030504040204" pitchFamily="34" charset="0"/>
                <a:ea typeface="Verdana" panose="020B0604030504040204" pitchFamily="34" charset="0"/>
                <a:cs typeface="Verdana" panose="020B0604030504040204" pitchFamily="34" charset="0"/>
              </a:rPr>
              <a:t>discapacidad. </a:t>
            </a: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participación de los </a:t>
            </a:r>
            <a:r>
              <a:rPr lang="es-ES" i="1" dirty="0" smtClean="0">
                <a:latin typeface="Verdana" panose="020B0604030504040204" pitchFamily="34" charset="0"/>
                <a:ea typeface="Verdana" panose="020B0604030504040204" pitchFamily="34" charset="0"/>
                <a:cs typeface="Verdana" panose="020B0604030504040204" pitchFamily="34" charset="0"/>
              </a:rPr>
              <a:t>padres/cuidadores </a:t>
            </a:r>
            <a:r>
              <a:rPr lang="es-ES" i="1" dirty="0">
                <a:latin typeface="Verdana" panose="020B0604030504040204" pitchFamily="34" charset="0"/>
                <a:ea typeface="Verdana" panose="020B0604030504040204" pitchFamily="34" charset="0"/>
                <a:cs typeface="Verdana" panose="020B0604030504040204" pitchFamily="34" charset="0"/>
              </a:rPr>
              <a:t>y de la comunidad ha de ser vista como </a:t>
            </a:r>
            <a:r>
              <a:rPr lang="es-ES" i="1" dirty="0" smtClean="0">
                <a:latin typeface="Verdana" panose="020B0604030504040204" pitchFamily="34" charset="0"/>
                <a:ea typeface="Verdana" panose="020B0604030504040204" pitchFamily="34" charset="0"/>
                <a:cs typeface="Verdana" panose="020B0604030504040204" pitchFamily="34" charset="0"/>
              </a:rPr>
              <a:t>activos con </a:t>
            </a:r>
            <a:r>
              <a:rPr lang="es-ES" i="1" dirty="0">
                <a:latin typeface="Verdana" panose="020B0604030504040204" pitchFamily="34" charset="0"/>
                <a:ea typeface="Verdana" panose="020B0604030504040204" pitchFamily="34" charset="0"/>
                <a:cs typeface="Verdana" panose="020B0604030504040204" pitchFamily="34" charset="0"/>
              </a:rPr>
              <a:t>recursos y fortalezas para </a:t>
            </a:r>
            <a:r>
              <a:rPr lang="es-ES" i="1" dirty="0" smtClean="0">
                <a:latin typeface="Verdana" panose="020B0604030504040204" pitchFamily="34" charset="0"/>
                <a:ea typeface="Verdana" panose="020B0604030504040204" pitchFamily="34" charset="0"/>
                <a:cs typeface="Verdana" panose="020B0604030504040204" pitchFamily="34" charset="0"/>
              </a:rPr>
              <a:t>contribuir</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sz="2000"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80244"/>
            <a:ext cx="2743200" cy="365125"/>
          </a:xfrm>
        </p:spPr>
        <p:txBody>
          <a:bodyPr/>
          <a:lstStyle/>
          <a:p>
            <a:fld id="{051FCF6E-8720-4F35-815E-E55C188A2FBC}" type="slidenum">
              <a:rPr lang="es-ES" sz="1800" smtClean="0">
                <a:solidFill>
                  <a:schemeClr val="accent1">
                    <a:lumMod val="60000"/>
                    <a:lumOff val="40000"/>
                  </a:schemeClr>
                </a:solidFill>
              </a:rPr>
              <a:t>15</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13370348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799607"/>
            <a:ext cx="10864735" cy="289690"/>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454139"/>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De manera consistente con la Convención de la UNESCO en contra de la Discriminación en Educación, el párrafo 1 afirma que el derecho a la educación debe ser asegurado sin discriminación y sobre la base de la igualdad de </a:t>
            </a:r>
            <a:r>
              <a:rPr lang="es-ES" i="1" dirty="0" smtClean="0">
                <a:latin typeface="Verdana" panose="020B0604030504040204" pitchFamily="34" charset="0"/>
                <a:ea typeface="Verdana" panose="020B0604030504040204" pitchFamily="34" charset="0"/>
                <a:cs typeface="Verdana" panose="020B0604030504040204" pitchFamily="34" charset="0"/>
              </a:rPr>
              <a:t>oportunidades.</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El derecho a la no discriminación incluye el derecho a no ser segregado y a ser provisto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adaptaciones razonables </a:t>
            </a:r>
            <a:r>
              <a:rPr lang="es-ES" i="1" dirty="0">
                <a:latin typeface="Verdana" panose="020B0604030504040204" pitchFamily="34" charset="0"/>
                <a:ea typeface="Verdana" panose="020B0604030504040204" pitchFamily="34" charset="0"/>
                <a:cs typeface="Verdana" panose="020B0604030504040204" pitchFamily="34" charset="0"/>
              </a:rPr>
              <a:t>y ha de ser comprendido en el contexto del deber de proporcionar entornos de aprendizaje accesibles 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ajustes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razonables</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496"/>
            <a:ext cx="2743200" cy="365125"/>
          </a:xfrm>
        </p:spPr>
        <p:txBody>
          <a:bodyPr/>
          <a:lstStyle/>
          <a:p>
            <a:fld id="{051FCF6E-8720-4F35-815E-E55C188A2FBC}" type="slidenum">
              <a:rPr lang="es-ES" sz="1800" smtClean="0">
                <a:solidFill>
                  <a:schemeClr val="accent1">
                    <a:lumMod val="60000"/>
                    <a:lumOff val="40000"/>
                  </a:schemeClr>
                </a:solidFill>
              </a:rPr>
              <a:t>16</a:t>
            </a:fld>
            <a:endParaRPr lang="es-ES" sz="1800" dirty="0">
              <a:solidFill>
                <a:schemeClr val="accent1">
                  <a:lumMod val="60000"/>
                  <a:lumOff val="40000"/>
                </a:schemeClr>
              </a:solidFill>
            </a:endParaRPr>
          </a:p>
        </p:txBody>
      </p:sp>
      <p:sp>
        <p:nvSpPr>
          <p:cNvPr id="13" name="CuadroTexto 12"/>
          <p:cNvSpPr txBox="1"/>
          <p:nvPr/>
        </p:nvSpPr>
        <p:spPr>
          <a:xfrm>
            <a:off x="10800044" y="6141957"/>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13</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376066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778924"/>
            <a:ext cx="10864735" cy="818330"/>
          </a:xfrm>
        </p:spPr>
        <p:txBody>
          <a:bodyPr>
            <a:normAutofit/>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artículo 24, párrafo 1 (a) reitera, en línea con la Declaración Universal de los Derechos Humanos, el Pacto Internacional de Derechos Económicos, Sociales y Culturales (PIDESC) y el Comité sobre los Derechos del Niño (CRC), que la educación debe ser dirigida para el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desarrollo pleno del potencial humano </a:t>
            </a:r>
            <a:r>
              <a:rPr lang="es-ES" i="1" dirty="0">
                <a:latin typeface="Verdana" panose="020B0604030504040204" pitchFamily="34" charset="0"/>
                <a:ea typeface="Verdana" panose="020B0604030504040204" pitchFamily="34" charset="0"/>
                <a:cs typeface="Verdana" panose="020B0604030504040204" pitchFamily="34" charset="0"/>
              </a:rPr>
              <a:t>y el sentido de la dignidad y la </a:t>
            </a:r>
            <a:r>
              <a:rPr lang="es-ES" i="1" dirty="0" err="1">
                <a:latin typeface="Verdana" panose="020B0604030504040204" pitchFamily="34" charset="0"/>
                <a:ea typeface="Verdana" panose="020B0604030504040204" pitchFamily="34" charset="0"/>
                <a:cs typeface="Verdana" panose="020B0604030504040204" pitchFamily="34" charset="0"/>
              </a:rPr>
              <a:t>autovalía</a:t>
            </a:r>
            <a:r>
              <a:rPr lang="es-ES" i="1" dirty="0">
                <a:latin typeface="Verdana" panose="020B0604030504040204" pitchFamily="34" charset="0"/>
                <a:ea typeface="Verdana" panose="020B0604030504040204" pitchFamily="34" charset="0"/>
                <a:cs typeface="Verdana" panose="020B0604030504040204" pitchFamily="34" charset="0"/>
              </a:rPr>
              <a:t>, fortaleciendo el respeto por los derechos y diversidad </a:t>
            </a:r>
            <a:r>
              <a:rPr lang="es-ES" i="1" dirty="0" smtClean="0">
                <a:latin typeface="Verdana" panose="020B0604030504040204" pitchFamily="34" charset="0"/>
                <a:ea typeface="Verdana" panose="020B0604030504040204" pitchFamily="34" charset="0"/>
                <a:cs typeface="Verdana" panose="020B0604030504040204" pitchFamily="34" charset="0"/>
              </a:rPr>
              <a:t>humana</a:t>
            </a: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spc="15" dirty="0" smtClean="0">
                <a:latin typeface="Verdana" panose="020B0604030504040204" pitchFamily="34" charset="0"/>
                <a:ea typeface="Verdana" panose="020B0604030504040204" pitchFamily="34" charset="0"/>
                <a:cs typeface="Verdana" panose="020B0604030504040204" pitchFamily="34" charset="0"/>
              </a:rPr>
              <a:t> </a:t>
            </a:r>
            <a:r>
              <a:rPr lang="es-ES" i="1" spc="15" dirty="0">
                <a:latin typeface="Verdana" panose="020B0604030504040204" pitchFamily="34" charset="0"/>
                <a:ea typeface="Verdana" panose="020B0604030504040204" pitchFamily="34" charset="0"/>
                <a:cs typeface="Verdana" panose="020B0604030504040204" pitchFamily="34" charset="0"/>
              </a:rPr>
              <a:t>E</a:t>
            </a:r>
            <a:r>
              <a:rPr lang="es-ES" i="1" dirty="0">
                <a:latin typeface="Verdana" panose="020B0604030504040204" pitchFamily="34" charset="0"/>
                <a:ea typeface="Verdana" panose="020B0604030504040204" pitchFamily="34" charset="0"/>
                <a:cs typeface="Verdana" panose="020B0604030504040204" pitchFamily="34" charset="0"/>
              </a:rPr>
              <a:t>l </a:t>
            </a:r>
            <a:r>
              <a:rPr lang="es-ES" i="1" spc="10" dirty="0">
                <a:latin typeface="Verdana" panose="020B0604030504040204" pitchFamily="34" charset="0"/>
                <a:ea typeface="Verdana" panose="020B0604030504040204" pitchFamily="34" charset="0"/>
                <a:cs typeface="Verdana" panose="020B0604030504040204" pitchFamily="34" charset="0"/>
              </a:rPr>
              <a:t>de</a:t>
            </a:r>
            <a:r>
              <a:rPr lang="es-ES" i="1" spc="5" dirty="0">
                <a:latin typeface="Verdana" panose="020B0604030504040204" pitchFamily="34" charset="0"/>
                <a:ea typeface="Verdana" panose="020B0604030504040204" pitchFamily="34" charset="0"/>
                <a:cs typeface="Verdana" panose="020B0604030504040204" pitchFamily="34" charset="0"/>
              </a:rPr>
              <a:t>r</a:t>
            </a:r>
            <a:r>
              <a:rPr lang="es-ES" i="1" spc="10" dirty="0">
                <a:latin typeface="Verdana" panose="020B0604030504040204" pitchFamily="34" charset="0"/>
                <a:ea typeface="Verdana" panose="020B0604030504040204" pitchFamily="34" charset="0"/>
                <a:cs typeface="Verdana" panose="020B0604030504040204" pitchFamily="34" charset="0"/>
              </a:rPr>
              <a:t>ech</a:t>
            </a:r>
            <a:r>
              <a:rPr lang="es-ES" i="1" dirty="0">
                <a:latin typeface="Verdana" panose="020B0604030504040204" pitchFamily="34" charset="0"/>
                <a:ea typeface="Verdana" panose="020B0604030504040204" pitchFamily="34" charset="0"/>
                <a:cs typeface="Verdana" panose="020B0604030504040204" pitchFamily="34" charset="0"/>
              </a:rPr>
              <a:t>o a </a:t>
            </a:r>
            <a:r>
              <a:rPr lang="es-ES" i="1" spc="5" dirty="0">
                <a:latin typeface="Verdana" panose="020B0604030504040204" pitchFamily="34" charset="0"/>
                <a:ea typeface="Verdana" panose="020B0604030504040204" pitchFamily="34" charset="0"/>
                <a:cs typeface="Verdana" panose="020B0604030504040204" pitchFamily="34" charset="0"/>
              </a:rPr>
              <a:t>la</a:t>
            </a:r>
            <a:r>
              <a:rPr lang="es-ES" i="1"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educac</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ó</a:t>
            </a:r>
            <a:r>
              <a:rPr lang="es-ES" i="1" dirty="0">
                <a:latin typeface="Verdana" panose="020B0604030504040204" pitchFamily="34" charset="0"/>
                <a:ea typeface="Verdana" panose="020B0604030504040204" pitchFamily="34" charset="0"/>
                <a:cs typeface="Verdana" panose="020B0604030504040204" pitchFamily="34" charset="0"/>
              </a:rPr>
              <a:t>n</a:t>
            </a:r>
            <a:r>
              <a:rPr lang="es-ES" i="1" spc="13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5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u</a:t>
            </a:r>
            <a:r>
              <a:rPr lang="es-ES" i="1" dirty="0">
                <a:latin typeface="Verdana" panose="020B0604030504040204" pitchFamily="34" charset="0"/>
                <a:ea typeface="Verdana" panose="020B0604030504040204" pitchFamily="34" charset="0"/>
                <a:cs typeface="Verdana" panose="020B0604030504040204" pitchFamily="34" charset="0"/>
              </a:rPr>
              <a:t>n</a:t>
            </a:r>
            <a:r>
              <a:rPr lang="es-ES" i="1" spc="5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asun</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dirty="0">
                <a:latin typeface="Verdana" panose="020B0604030504040204" pitchFamily="34" charset="0"/>
                <a:ea typeface="Verdana" panose="020B0604030504040204" pitchFamily="34" charset="0"/>
                <a:cs typeface="Verdana" panose="020B0604030504040204" pitchFamily="34" charset="0"/>
              </a:rPr>
              <a:t>o</a:t>
            </a:r>
            <a:r>
              <a:rPr lang="es-ES" i="1" spc="9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6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acces</a:t>
            </a:r>
            <a:r>
              <a:rPr lang="es-ES" i="1" dirty="0">
                <a:latin typeface="Verdana" panose="020B0604030504040204" pitchFamily="34" charset="0"/>
                <a:ea typeface="Verdana" panose="020B0604030504040204" pitchFamily="34" charset="0"/>
                <a:cs typeface="Verdana" panose="020B0604030504040204" pitchFamily="34" charset="0"/>
              </a:rPr>
              <a:t>o</a:t>
            </a:r>
            <a:r>
              <a:rPr lang="es-ES" i="1" spc="115"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y</a:t>
            </a:r>
            <a:r>
              <a:rPr lang="es-ES" i="1" spc="45" dirty="0">
                <a:latin typeface="Verdana" panose="020B0604030504040204" pitchFamily="34" charset="0"/>
                <a:ea typeface="Verdana" panose="020B0604030504040204" pitchFamily="34" charset="0"/>
                <a:cs typeface="Verdana" panose="020B0604030504040204" pitchFamily="34" charset="0"/>
              </a:rPr>
              <a:t> </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t</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a</a:t>
            </a:r>
            <a:r>
              <a:rPr lang="es-ES" i="1" spc="15" dirty="0">
                <a:solidFill>
                  <a:srgbClr val="C00000"/>
                </a:solidFill>
                <a:latin typeface="Verdana" panose="020B0604030504040204" pitchFamily="34" charset="0"/>
                <a:ea typeface="Verdana" panose="020B0604030504040204" pitchFamily="34" charset="0"/>
                <a:cs typeface="Verdana" panose="020B0604030504040204" pitchFamily="34" charset="0"/>
              </a:rPr>
              <a:t>m</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b</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i</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é</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n</a:t>
            </a:r>
            <a:r>
              <a:rPr lang="es-ES" i="1" spc="11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d</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a:t>
            </a:r>
            <a:r>
              <a:rPr lang="es-ES" i="1" spc="6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1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con</a:t>
            </a:r>
            <a:r>
              <a:rPr lang="es-ES" i="1" spc="5"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a:t>
            </a:r>
            <a:r>
              <a:rPr lang="es-ES" i="1" spc="1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en</a:t>
            </a:r>
            <a:r>
              <a:rPr lang="es-ES" i="1" spc="5"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a:t>
            </a:r>
            <a:r>
              <a:rPr lang="es-ES" i="1" spc="1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do</a:t>
            </a:r>
            <a:r>
              <a:rPr lang="es-ES" b="1" i="1" dirty="0" smtClean="0">
                <a:solidFill>
                  <a:prstClr val="black"/>
                </a:solidFill>
                <a:latin typeface="Verdana" panose="020B0604030504040204" pitchFamily="34" charset="0"/>
                <a:ea typeface="Verdana" panose="020B0604030504040204" pitchFamily="34" charset="0"/>
                <a:cs typeface="Verdana" panose="020B0604030504040204" pitchFamily="34" charset="0"/>
              </a:rPr>
              <a:t>».</a:t>
            </a:r>
            <a:endParaRPr lang="es-ES" i="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17</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0914073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895302"/>
            <a:ext cx="10864735" cy="856282"/>
          </a:xfrm>
        </p:spPr>
        <p:txBody>
          <a:bodyPr>
            <a:normAutofit/>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4061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De acuerdo con el artículo 24, párrafo 1(b), la educación debe orientarse al desarrollo de </a:t>
            </a:r>
            <a:r>
              <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rPr>
              <a:t>la personalidad, los talentos y la </a:t>
            </a:r>
            <a:r>
              <a:rPr lang="es-ES" i="1" u="sng" dirty="0" smtClean="0">
                <a:solidFill>
                  <a:srgbClr val="C00000"/>
                </a:solidFill>
                <a:latin typeface="Verdana" panose="020B0604030504040204" pitchFamily="34" charset="0"/>
                <a:ea typeface="Verdana" panose="020B0604030504040204" pitchFamily="34" charset="0"/>
                <a:cs typeface="Verdana" panose="020B0604030504040204" pitchFamily="34" charset="0"/>
              </a:rPr>
              <a:t>creatividad</a:t>
            </a:r>
            <a:r>
              <a:rPr lang="es-ES" b="1" i="1" u="sng"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18</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16</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42231250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961804"/>
            <a:ext cx="10864735" cy="648392"/>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4061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En la línea del artículo 4(b), toda legislación y política debe ser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revisada</a:t>
            </a:r>
            <a:r>
              <a:rPr lang="es-ES" i="1" dirty="0">
                <a:latin typeface="Verdana" panose="020B0604030504040204" pitchFamily="34" charset="0"/>
                <a:ea typeface="Verdana" panose="020B0604030504040204" pitchFamily="34" charset="0"/>
                <a:cs typeface="Verdana" panose="020B0604030504040204" pitchFamily="34" charset="0"/>
              </a:rPr>
              <a:t> para asegurar que no sea discriminatoria con las personas con discapacidad y viole el artículo 24 y, en su caso,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derogada o reformada </a:t>
            </a:r>
            <a:r>
              <a:rPr lang="es-ES" i="1" dirty="0">
                <a:latin typeface="Verdana" panose="020B0604030504040204" pitchFamily="34" charset="0"/>
                <a:ea typeface="Verdana" panose="020B0604030504040204" pitchFamily="34" charset="0"/>
                <a:cs typeface="Verdana" panose="020B0604030504040204" pitchFamily="34" charset="0"/>
              </a:rPr>
              <a:t>de manera sistemática en un periodo </a:t>
            </a:r>
            <a:r>
              <a:rPr lang="es-ES" i="1" dirty="0" smtClean="0">
                <a:latin typeface="Verdana" panose="020B0604030504040204" pitchFamily="34" charset="0"/>
                <a:ea typeface="Verdana" panose="020B0604030504040204" pitchFamily="34" charset="0"/>
                <a:cs typeface="Verdana" panose="020B0604030504040204" pitchFamily="34" charset="0"/>
              </a:rPr>
              <a:t>limitado</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19</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18</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9679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162112"/>
            <a:ext cx="10864736" cy="580875"/>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INTRODUCCIÓN</a:t>
            </a:r>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reconocimiento de la inclusión como la clave para lograr la educación se ha fortalecido en los últimos 30 años y se ha consagrado en la Convención sobre </a:t>
            </a:r>
            <a:r>
              <a:rPr lang="es-ES" i="1" dirty="0" smtClean="0">
                <a:latin typeface="Verdana" panose="020B0604030504040204" pitchFamily="34" charset="0"/>
                <a:ea typeface="Verdana" panose="020B0604030504040204" pitchFamily="34" charset="0"/>
                <a:cs typeface="Verdana" panose="020B0604030504040204" pitchFamily="34" charset="0"/>
              </a:rPr>
              <a:t>lo </a:t>
            </a:r>
            <a:r>
              <a:rPr lang="es-ES" i="1" dirty="0">
                <a:latin typeface="Verdana" panose="020B0604030504040204" pitchFamily="34" charset="0"/>
                <a:ea typeface="Verdana" panose="020B0604030504040204" pitchFamily="34" charset="0"/>
                <a:cs typeface="Verdana" panose="020B0604030504040204" pitchFamily="34" charset="0"/>
              </a:rPr>
              <a:t>Derechos de las Personas con Discapacidad (de aquí en adelante: la Convención), el primer instrumento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jurídicamente vinculante </a:t>
            </a:r>
            <a:r>
              <a:rPr lang="es-ES" i="1" dirty="0">
                <a:latin typeface="Verdana" panose="020B0604030504040204" pitchFamily="34" charset="0"/>
                <a:ea typeface="Verdana" panose="020B0604030504040204" pitchFamily="34" charset="0"/>
                <a:cs typeface="Verdana" panose="020B0604030504040204" pitchFamily="34" charset="0"/>
              </a:rPr>
              <a:t>en contener una referencia sobre el concepto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educación inclusiva de calidad</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b="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6" name="CuadroTexto 5"/>
          <p:cNvSpPr txBox="1"/>
          <p:nvPr/>
        </p:nvSpPr>
        <p:spPr>
          <a:xfrm>
            <a:off x="10978019"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a:t>
            </a:r>
            <a:endParaRPr lang="es-ES" dirty="0">
              <a:solidFill>
                <a:schemeClr val="accent1">
                  <a:lumMod val="60000"/>
                  <a:lumOff val="40000"/>
                </a:schemeClr>
              </a:solidFill>
            </a:endParaRPr>
          </a:p>
        </p:txBody>
      </p:sp>
      <p:sp>
        <p:nvSpPr>
          <p:cNvPr id="8" name="Rectángulo 7"/>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Marcador de número de diapositiva 8"/>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2</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1956487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043578"/>
            <a:ext cx="10864736" cy="708006"/>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4061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deben comprometerse en la introducción del Diseño </a:t>
            </a:r>
            <a:r>
              <a:rPr lang="es-ES" i="1" dirty="0" smtClean="0">
                <a:latin typeface="Verdana" panose="020B0604030504040204" pitchFamily="34" charset="0"/>
                <a:ea typeface="Verdana" panose="020B0604030504040204" pitchFamily="34" charset="0"/>
                <a:cs typeface="Verdana" panose="020B0604030504040204" pitchFamily="34" charset="0"/>
              </a:rPr>
              <a:t>Universal</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80384"/>
            <a:ext cx="2743200" cy="365125"/>
          </a:xfrm>
        </p:spPr>
        <p:txBody>
          <a:bodyPr/>
          <a:lstStyle/>
          <a:p>
            <a:fld id="{051FCF6E-8720-4F35-815E-E55C188A2FBC}" type="slidenum">
              <a:rPr lang="es-ES" sz="1800" smtClean="0">
                <a:solidFill>
                  <a:schemeClr val="accent1">
                    <a:lumMod val="60000"/>
                    <a:lumOff val="40000"/>
                  </a:schemeClr>
                </a:solidFill>
              </a:rPr>
              <a:t>20</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21</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4242372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845425"/>
            <a:ext cx="10864735" cy="645542"/>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935695"/>
            <a:ext cx="10515600" cy="4821759"/>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han de </a:t>
            </a:r>
            <a:r>
              <a:rPr lang="es-ES" i="1" dirty="0" smtClean="0">
                <a:latin typeface="Verdana" panose="020B0604030504040204" pitchFamily="34" charset="0"/>
                <a:ea typeface="Verdana" panose="020B0604030504040204" pitchFamily="34" charset="0"/>
                <a:cs typeface="Verdana" panose="020B0604030504040204" pitchFamily="34" charset="0"/>
              </a:rPr>
              <a:t>adoptar medidas </a:t>
            </a:r>
            <a:r>
              <a:rPr lang="es-ES" i="1" dirty="0">
                <a:latin typeface="Verdana" panose="020B0604030504040204" pitchFamily="34" charset="0"/>
                <a:ea typeface="Verdana" panose="020B0604030504040204" pitchFamily="34" charset="0"/>
                <a:cs typeface="Verdana" panose="020B0604030504040204" pitchFamily="34" charset="0"/>
              </a:rPr>
              <a:t>de acción positiva para garantizar que la educación sea un bien de calidad para </a:t>
            </a:r>
            <a:r>
              <a:rPr lang="es-ES" i="1" dirty="0" smtClean="0">
                <a:latin typeface="Verdana" panose="020B0604030504040204" pitchFamily="34" charset="0"/>
                <a:ea typeface="Verdana" panose="020B0604030504040204" pitchFamily="34" charset="0"/>
                <a:cs typeface="Verdana" panose="020B0604030504040204" pitchFamily="34" charset="0"/>
              </a:rPr>
              <a:t>todos.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inclusión y la calidad son recíprocas</a:t>
            </a:r>
            <a:r>
              <a:rPr lang="es-ES" i="1" dirty="0">
                <a:latin typeface="Verdana" panose="020B0604030504040204" pitchFamily="34" charset="0"/>
                <a:ea typeface="Verdana" panose="020B0604030504040204" pitchFamily="34" charset="0"/>
                <a:cs typeface="Verdana" panose="020B0604030504040204" pitchFamily="34" charset="0"/>
              </a:rPr>
              <a:t>: un enfoque inclusivo puede hacer una contribución significativa a la calidad de la </a:t>
            </a:r>
            <a:r>
              <a:rPr lang="es-ES" i="1" dirty="0" smtClean="0">
                <a:latin typeface="Verdana" panose="020B0604030504040204" pitchFamily="34" charset="0"/>
                <a:ea typeface="Verdana" panose="020B0604030504040204" pitchFamily="34" charset="0"/>
                <a:cs typeface="Verdana" panose="020B0604030504040204" pitchFamily="34" charset="0"/>
              </a:rPr>
              <a:t>educación</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65051"/>
            <a:ext cx="2743200" cy="365125"/>
          </a:xfrm>
        </p:spPr>
        <p:txBody>
          <a:bodyPr/>
          <a:lstStyle/>
          <a:p>
            <a:fld id="{051FCF6E-8720-4F35-815E-E55C188A2FBC}" type="slidenum">
              <a:rPr lang="es-ES" sz="1800" smtClean="0">
                <a:solidFill>
                  <a:schemeClr val="accent1">
                    <a:lumMod val="60000"/>
                    <a:lumOff val="40000"/>
                  </a:schemeClr>
                </a:solidFill>
              </a:rPr>
              <a:t>21</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24</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6298787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795549"/>
            <a:ext cx="10864735" cy="681450"/>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930128"/>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Adaptabilidad. El Comité alienta a los Estados Partes para que apliquen el enfoque del Diseño Universal para el Aprendizaje (DUA). El DUA es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 conjunto de principios</a:t>
            </a:r>
            <a:r>
              <a:rPr lang="es-ES" i="1" dirty="0">
                <a:latin typeface="Verdana" panose="020B0604030504040204" pitchFamily="34" charset="0"/>
                <a:ea typeface="Verdana" panose="020B0604030504040204" pitchFamily="34" charset="0"/>
                <a:cs typeface="Verdana" panose="020B0604030504040204" pitchFamily="34" charset="0"/>
              </a:rPr>
              <a:t>, proporcionando a los docentes y otros profesionales una estructura para crear entornos de aprendizaje adaptables y desarrollar la instrucción para cubrir las necesidades diversas de todos los estudiantes</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ctr">
              <a:buNone/>
            </a:pPr>
            <a:r>
              <a:rPr lang="es-ES" sz="3200" i="1" dirty="0" smtClean="0"/>
              <a:t>…</a:t>
            </a:r>
            <a:endParaRPr lang="es-ES" i="1"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93478"/>
            <a:ext cx="2743200" cy="365125"/>
          </a:xfrm>
        </p:spPr>
        <p:txBody>
          <a:bodyPr/>
          <a:lstStyle/>
          <a:p>
            <a:fld id="{051FCF6E-8720-4F35-815E-E55C188A2FBC}" type="slidenum">
              <a:rPr lang="es-ES" sz="1800" smtClean="0">
                <a:solidFill>
                  <a:schemeClr val="accent1">
                    <a:lumMod val="60000"/>
                    <a:lumOff val="40000"/>
                  </a:schemeClr>
                </a:solidFill>
              </a:rPr>
              <a:t>22</a:t>
            </a:fld>
            <a:endParaRPr lang="es-ES" sz="1800" dirty="0">
              <a:solidFill>
                <a:schemeClr val="accent1">
                  <a:lumMod val="60000"/>
                  <a:lumOff val="40000"/>
                </a:schemeClr>
              </a:solidFill>
            </a:endParaRPr>
          </a:p>
        </p:txBody>
      </p:sp>
      <p:sp>
        <p:nvSpPr>
          <p:cNvPr id="13" name="CuadroTexto 12"/>
          <p:cNvSpPr txBox="1"/>
          <p:nvPr/>
        </p:nvSpPr>
        <p:spPr>
          <a:xfrm>
            <a:off x="10800044" y="6165146"/>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6451386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454138"/>
            <a:ext cx="10515600" cy="4744684"/>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Reconoce que </a:t>
            </a:r>
            <a:r>
              <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rPr>
              <a:t>cada estudiante aprende de una manera única </a:t>
            </a:r>
            <a:r>
              <a:rPr lang="es-ES" i="1" dirty="0">
                <a:latin typeface="Verdana" panose="020B0604030504040204" pitchFamily="34" charset="0"/>
                <a:ea typeface="Verdana" panose="020B0604030504040204" pitchFamily="34" charset="0"/>
                <a:cs typeface="Verdana" panose="020B0604030504040204" pitchFamily="34" charset="0"/>
              </a:rPr>
              <a:t>e implica desarrollar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modos flexibles de aprender</a:t>
            </a:r>
            <a:r>
              <a:rPr lang="es-ES" i="1" dirty="0">
                <a:latin typeface="Verdana" panose="020B0604030504040204" pitchFamily="34" charset="0"/>
                <a:ea typeface="Verdana" panose="020B0604030504040204" pitchFamily="34" charset="0"/>
                <a:cs typeface="Verdana" panose="020B0604030504040204" pitchFamily="34" charset="0"/>
              </a:rPr>
              <a:t>: crear un entorno de clase de compromiso; mantener altas expectativas para todos los estudiantes, al tiempo que se permiten diferentes maneras de cubrir dichas expectativas; empoderar a los docentes para que </a:t>
            </a:r>
            <a:r>
              <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rPr>
              <a:t>piensen de forma diferente</a:t>
            </a:r>
            <a:r>
              <a:rPr lang="es-ES" i="1" dirty="0">
                <a:latin typeface="Verdana" panose="020B0604030504040204" pitchFamily="34" charset="0"/>
                <a:ea typeface="Verdana" panose="020B0604030504040204" pitchFamily="34" charset="0"/>
                <a:cs typeface="Verdana" panose="020B0604030504040204" pitchFamily="34" charset="0"/>
              </a:rPr>
              <a:t> acerca de su proceso de enseñanza; y poner la atención en los resultados educativos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para todos</a:t>
            </a:r>
            <a:r>
              <a:rPr lang="es-ES" i="1" dirty="0">
                <a:latin typeface="Verdana" panose="020B0604030504040204" pitchFamily="34" charset="0"/>
                <a:ea typeface="Verdana" panose="020B0604030504040204" pitchFamily="34" charset="0"/>
                <a:cs typeface="Verdana" panose="020B0604030504040204" pitchFamily="34" charset="0"/>
              </a:rPr>
              <a:t>, incluyendo los de aquellos con discapacidad</a:t>
            </a: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sz="3200" i="1"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sz="3200" b="1" i="1" dirty="0" smtClean="0"/>
              <a:t>…</a:t>
            </a:r>
            <a:endParaRPr lang="es-ES" sz="3200" b="1" i="1"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23</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8334493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228672"/>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Los </a:t>
            </a:r>
            <a:r>
              <a:rPr lang="es-ES" i="1" dirty="0">
                <a:latin typeface="Verdana" panose="020B0604030504040204" pitchFamily="34" charset="0"/>
                <a:ea typeface="Verdana" panose="020B0604030504040204" pitchFamily="34" charset="0"/>
                <a:cs typeface="Verdana" panose="020B0604030504040204" pitchFamily="34" charset="0"/>
              </a:rPr>
              <a:t>currículos deben concebirse, designarse y aplicarse para </a:t>
            </a:r>
            <a:r>
              <a:rPr lang="es-ES" i="1" dirty="0" smtClean="0">
                <a:latin typeface="Verdana" panose="020B0604030504040204" pitchFamily="34" charset="0"/>
                <a:ea typeface="Verdana" panose="020B0604030504040204" pitchFamily="34" charset="0"/>
                <a:cs typeface="Verdana" panose="020B0604030504040204" pitchFamily="34" charset="0"/>
              </a:rPr>
              <a:t>	cubrir </a:t>
            </a:r>
            <a:r>
              <a:rPr lang="es-ES" i="1" dirty="0">
                <a:latin typeface="Verdana" panose="020B0604030504040204" pitchFamily="34" charset="0"/>
                <a:ea typeface="Verdana" panose="020B0604030504040204" pitchFamily="34" charset="0"/>
                <a:cs typeface="Verdana" panose="020B0604030504040204" pitchFamily="34" charset="0"/>
              </a:rPr>
              <a:t>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ajustarse a las necesidades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 cada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estudiante</a:t>
            </a:r>
            <a:r>
              <a:rPr lang="es-ES" i="1" dirty="0">
                <a:latin typeface="Verdana" panose="020B0604030504040204" pitchFamily="34" charset="0"/>
                <a:ea typeface="Verdana" panose="020B0604030504040204" pitchFamily="34" charset="0"/>
                <a:cs typeface="Verdana" panose="020B0604030504040204" pitchFamily="34" charset="0"/>
              </a:rPr>
              <a:t>, y </a:t>
            </a:r>
            <a:r>
              <a:rPr lang="es-ES" i="1" dirty="0" smtClean="0">
                <a:latin typeface="Verdana" panose="020B0604030504040204" pitchFamily="34" charset="0"/>
                <a:ea typeface="Verdana" panose="020B0604030504040204" pitchFamily="34" charset="0"/>
                <a:cs typeface="Verdana" panose="020B0604030504040204" pitchFamily="34" charset="0"/>
              </a:rPr>
              <a:t>	proporcionar </a:t>
            </a:r>
            <a:r>
              <a:rPr lang="es-ES" i="1" dirty="0">
                <a:latin typeface="Verdana" panose="020B0604030504040204" pitchFamily="34" charset="0"/>
                <a:ea typeface="Verdana" panose="020B0604030504040204" pitchFamily="34" charset="0"/>
                <a:cs typeface="Verdana" panose="020B0604030504040204" pitchFamily="34" charset="0"/>
              </a:rPr>
              <a:t>las respuestas educativas apropiadas</a:t>
            </a:r>
            <a:r>
              <a:rPr lang="es-ES" dirty="0">
                <a:latin typeface="Verdana" panose="020B0604030504040204" pitchFamily="34" charset="0"/>
                <a:ea typeface="Verdana" panose="020B0604030504040204" pitchFamily="34" charset="0"/>
                <a:cs typeface="Verdana" panose="020B0604030504040204" pitchFamily="34" charset="0"/>
              </a:rPr>
              <a:t>. </a:t>
            </a:r>
            <a:endParaRPr lang="es-ES" sz="1900" b="1" i="1"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Las evaluaciones estandarizadas deben ser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sustituidas</a:t>
            </a:r>
            <a:r>
              <a:rPr lang="es-ES" i="1" dirty="0">
                <a:latin typeface="Verdana" panose="020B0604030504040204" pitchFamily="34" charset="0"/>
                <a:ea typeface="Verdana" panose="020B0604030504040204" pitchFamily="34" charset="0"/>
                <a:cs typeface="Verdana" panose="020B0604030504040204" pitchFamily="34" charset="0"/>
              </a:rPr>
              <a:t> por diferentes formas flexibles de evaluación y reconocimiento del progreso individual hacia los objetivos generales que proporcionan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rutas alternativas </a:t>
            </a:r>
            <a:r>
              <a:rPr lang="es-ES" i="1" dirty="0">
                <a:latin typeface="Verdana" panose="020B0604030504040204" pitchFamily="34" charset="0"/>
                <a:ea typeface="Verdana" panose="020B0604030504040204" pitchFamily="34" charset="0"/>
                <a:cs typeface="Verdana" panose="020B0604030504040204" pitchFamily="34" charset="0"/>
              </a:rPr>
              <a:t>para el aprendizaje</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24</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2121616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679171"/>
            <a:ext cx="10864735" cy="410126"/>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656736"/>
            <a:ext cx="10515600" cy="459967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párrafo 2(c) exige que los Estados Partes proporcionen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ajustes razonables personalizados a los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estudiantes.</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La “razonabilidad”, es entendida como el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resultado de una prueba </a:t>
            </a:r>
            <a:r>
              <a:rPr lang="es-ES" i="1" dirty="0">
                <a:latin typeface="Verdana" panose="020B0604030504040204" pitchFamily="34" charset="0"/>
                <a:ea typeface="Verdana" panose="020B0604030504040204" pitchFamily="34" charset="0"/>
                <a:cs typeface="Verdana" panose="020B0604030504040204" pitchFamily="34" charset="0"/>
              </a:rPr>
              <a:t>contextual que implica el análisis de la relevancia y la eficacia de un ajuste, y la meta esperada de la lucha contra la discriminación. La disponibilidad de recursos y las consecuencias financieras se reconocen cuando se evalúa una carga </a:t>
            </a:r>
            <a:r>
              <a:rPr lang="es-ES" i="1" dirty="0" smtClean="0">
                <a:latin typeface="Verdana" panose="020B0604030504040204" pitchFamily="34" charset="0"/>
                <a:ea typeface="Verdana" panose="020B0604030504040204" pitchFamily="34" charset="0"/>
                <a:cs typeface="Verdana" panose="020B0604030504040204" pitchFamily="34" charset="0"/>
              </a:rPr>
              <a:t>desproporcionada</a:t>
            </a:r>
          </a:p>
          <a:p>
            <a:pPr marL="0" indent="0" algn="ctr">
              <a:buNone/>
            </a:pPr>
            <a:r>
              <a:rPr lang="es-ES" sz="3200"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95670"/>
            <a:ext cx="2743200" cy="365125"/>
          </a:xfrm>
        </p:spPr>
        <p:txBody>
          <a:bodyPr/>
          <a:lstStyle/>
          <a:p>
            <a:fld id="{051FCF6E-8720-4F35-815E-E55C188A2FBC}" type="slidenum">
              <a:rPr lang="es-ES" sz="1800" smtClean="0">
                <a:solidFill>
                  <a:schemeClr val="accent1">
                    <a:lumMod val="60000"/>
                    <a:lumOff val="40000"/>
                  </a:schemeClr>
                </a:solidFill>
              </a:rPr>
              <a:t>25</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27</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0913039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429088"/>
            <a:ext cx="10515600" cy="3905210"/>
          </a:xfrm>
        </p:spPr>
        <p:txBody>
          <a:bodyPr>
            <a:normAutofit fontScale="92500" lnSpcReduction="1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El deber de proporcionar un ajuste razonable es ejecutable desde el momento en el que 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demandado</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Las políticas que acometen ajustes razonables han de ser adaptadas en los niveles nacional, local y de entidades educativas, y en todos los niveles de la educación. La medida en la que cada ajuste razonable es proporcionado debe considerarse a la luz de la obligación general para desarrollar un sistema de educación inclusivo, maximizando el uso de los recursos existentes y desarrollando nuevos.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Escudarse en la falta de recursos y en la crisis financiera como una justificación para el fracaso del progreso hacia la educación inclusiva viola el artículo 24</a:t>
            </a:r>
            <a:r>
              <a:rPr lang="es-ES" i="1" dirty="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2"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89123"/>
            <a:ext cx="2743200" cy="365125"/>
          </a:xfrm>
        </p:spPr>
        <p:txBody>
          <a:bodyPr/>
          <a:lstStyle/>
          <a:p>
            <a:fld id="{051FCF6E-8720-4F35-815E-E55C188A2FBC}" type="slidenum">
              <a:rPr lang="es-ES" sz="1800" smtClean="0">
                <a:solidFill>
                  <a:schemeClr val="accent1">
                    <a:lumMod val="60000"/>
                    <a:lumOff val="40000"/>
                  </a:schemeClr>
                </a:solidFill>
              </a:rPr>
              <a:t>26</a:t>
            </a:fld>
            <a:endParaRPr lang="es-ES" sz="1800" dirty="0">
              <a:solidFill>
                <a:schemeClr val="accent1">
                  <a:lumMod val="60000"/>
                  <a:lumOff val="40000"/>
                </a:schemeClr>
              </a:solidFill>
            </a:endParaRPr>
          </a:p>
        </p:txBody>
      </p:sp>
      <p:sp>
        <p:nvSpPr>
          <p:cNvPr id="14" name="CuadroTexto 13"/>
          <p:cNvSpPr txBox="1"/>
          <p:nvPr/>
        </p:nvSpPr>
        <p:spPr>
          <a:xfrm>
            <a:off x="10800044" y="612943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27</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6415767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429088"/>
            <a:ext cx="10515600" cy="4351338"/>
          </a:xfrm>
        </p:spPr>
        <p:txBody>
          <a:bodyPr>
            <a:normAutofit fontScale="925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Comité reitera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distinción entre el deber de accesibilidad general y la obligación de proporcionar ajustes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razonables</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La accesibilidad beneficia a los grupos de poblaciones y está basada en un conjunto de estándares que son implementados gradualmente. La desproporcionalidad o la excesiva carga no han de ser excusa para defender el fracaso en la provisión de accesibilidad. El ajuste razonable se relaciona a un individuo y es </a:t>
            </a:r>
            <a:r>
              <a:rPr lang="es-ES" i="1" dirty="0" smtClean="0">
                <a:latin typeface="Verdana" panose="020B0604030504040204" pitchFamily="34" charset="0"/>
                <a:ea typeface="Verdana" panose="020B0604030504040204" pitchFamily="34" charset="0"/>
                <a:cs typeface="Verdana" panose="020B0604030504040204" pitchFamily="34" charset="0"/>
              </a:rPr>
              <a:t>complementario al </a:t>
            </a:r>
            <a:r>
              <a:rPr lang="es-ES" i="1" dirty="0">
                <a:latin typeface="Verdana" panose="020B0604030504040204" pitchFamily="34" charset="0"/>
                <a:ea typeface="Verdana" panose="020B0604030504040204" pitchFamily="34" charset="0"/>
                <a:cs typeface="Verdana" panose="020B0604030504040204" pitchFamily="34" charset="0"/>
              </a:rPr>
              <a:t>derecho a la accesibilidad.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Una persona puede demandar legítimamente medidas de ajuste razonable</a:t>
            </a:r>
            <a:r>
              <a:rPr lang="es-ES" i="1" dirty="0">
                <a:latin typeface="Verdana" panose="020B0604030504040204" pitchFamily="34" charset="0"/>
                <a:ea typeface="Verdana" panose="020B0604030504040204" pitchFamily="34" charset="0"/>
                <a:cs typeface="Verdana" panose="020B0604030504040204" pitchFamily="34" charset="0"/>
              </a:rPr>
              <a:t> incluso si el estado parte ha cumplido su obligación de accesibilidad</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308068"/>
            <a:ext cx="2743200" cy="365125"/>
          </a:xfrm>
        </p:spPr>
        <p:txBody>
          <a:bodyPr/>
          <a:lstStyle/>
          <a:p>
            <a:fld id="{051FCF6E-8720-4F35-815E-E55C188A2FBC}" type="slidenum">
              <a:rPr lang="es-ES" sz="1800" smtClean="0">
                <a:solidFill>
                  <a:schemeClr val="accent1">
                    <a:lumMod val="60000"/>
                    <a:lumOff val="40000"/>
                  </a:schemeClr>
                </a:solidFill>
              </a:rPr>
              <a:t>27</a:t>
            </a:fld>
            <a:endParaRPr lang="es-ES" sz="1800" dirty="0">
              <a:solidFill>
                <a:schemeClr val="accent1">
                  <a:lumMod val="60000"/>
                  <a:lumOff val="40000"/>
                </a:schemeClr>
              </a:solidFill>
            </a:endParaRPr>
          </a:p>
        </p:txBody>
      </p:sp>
      <p:sp>
        <p:nvSpPr>
          <p:cNvPr id="13" name="CuadroTexto 12"/>
          <p:cNvSpPr txBox="1"/>
          <p:nvPr/>
        </p:nvSpPr>
        <p:spPr>
          <a:xfrm>
            <a:off x="10800044" y="612943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28</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81552306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645920"/>
            <a:ext cx="10864735" cy="443377"/>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92342"/>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disponibilidad de ajustes debe ser considerada con respecto a un conjunto más amplio de recursos educativos disponibles en el sistema educativo, y no de manera limitada a los recursos disponibles de la entidad educativa en cuestión</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No existe una fórmula “de talla única” </a:t>
            </a:r>
            <a:r>
              <a:rPr lang="es-ES" i="1" dirty="0">
                <a:latin typeface="Verdana" panose="020B0604030504040204" pitchFamily="34" charset="0"/>
                <a:ea typeface="Verdana" panose="020B0604030504040204" pitchFamily="34" charset="0"/>
                <a:cs typeface="Verdana" panose="020B0604030504040204" pitchFamily="34" charset="0"/>
              </a:rPr>
              <a:t>para los ajustes razonables, y diferentes estudiantes con la mismo condición pueden requerir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diferentes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ajustes.</a:t>
            </a:r>
          </a:p>
          <a:p>
            <a:pPr marL="0" indent="0" algn="ctr">
              <a:buNone/>
            </a:pPr>
            <a:r>
              <a:rPr lang="es-ES" sz="3200" i="1" dirty="0" smtClean="0"/>
              <a:t>…</a:t>
            </a:r>
            <a:endParaRPr lang="es-ES" i="1"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28</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6111654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653606"/>
            <a:ext cx="10864735" cy="812941"/>
          </a:xfrm>
        </p:spPr>
        <p:txBody>
          <a:bodyPr>
            <a:normAutofit/>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647006"/>
            <a:ext cx="10515600" cy="485992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spc="10" dirty="0">
                <a:latin typeface="Verdana" panose="020B0604030504040204" pitchFamily="34" charset="0"/>
                <a:ea typeface="Verdana" panose="020B0604030504040204" pitchFamily="34" charset="0"/>
                <a:cs typeface="Verdana" panose="020B0604030504040204" pitchFamily="34" charset="0"/>
              </a:rPr>
              <a:t>La</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24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spc="5" dirty="0">
                <a:latin typeface="Verdana" panose="020B0604030504040204" pitchFamily="34" charset="0"/>
                <a:ea typeface="Verdana" panose="020B0604030504040204" pitchFamily="34" charset="0"/>
                <a:cs typeface="Verdana" panose="020B0604030504040204" pitchFamily="34" charset="0"/>
              </a:rPr>
              <a:t>is</a:t>
            </a:r>
            <a:r>
              <a:rPr lang="es-ES" i="1" spc="10" dirty="0">
                <a:latin typeface="Verdana" panose="020B0604030504040204" pitchFamily="34" charset="0"/>
                <a:ea typeface="Verdana" panose="020B0604030504040204" pitchFamily="34" charset="0"/>
                <a:cs typeface="Verdana" panose="020B0604030504040204" pitchFamily="34" charset="0"/>
              </a:rPr>
              <a:t>cu</a:t>
            </a:r>
            <a:r>
              <a:rPr lang="es-ES" i="1" spc="5" dirty="0">
                <a:latin typeface="Verdana" panose="020B0604030504040204" pitchFamily="34" charset="0"/>
                <a:ea typeface="Verdana" panose="020B0604030504040204" pitchFamily="34" charset="0"/>
                <a:cs typeface="Verdana" panose="020B0604030504040204" pitchFamily="34" charset="0"/>
              </a:rPr>
              <a:t>si</a:t>
            </a:r>
            <a:r>
              <a:rPr lang="es-ES" i="1" spc="10" dirty="0">
                <a:latin typeface="Verdana" panose="020B0604030504040204" pitchFamily="34" charset="0"/>
                <a:ea typeface="Verdana" panose="020B0604030504040204" pitchFamily="34" charset="0"/>
                <a:cs typeface="Verdana" panose="020B0604030504040204" pitchFamily="34" charset="0"/>
              </a:rPr>
              <a:t>one</a:t>
            </a:r>
            <a:r>
              <a:rPr lang="es-ES" i="1" dirty="0">
                <a:latin typeface="Verdana" panose="020B0604030504040204" pitchFamily="34" charset="0"/>
                <a:ea typeface="Verdana" panose="020B0604030504040204" pitchFamily="34" charset="0"/>
                <a:cs typeface="Verdana" panose="020B0604030504040204" pitchFamily="34" charset="0"/>
              </a:rPr>
              <a:t>s </a:t>
            </a:r>
            <a:r>
              <a:rPr lang="es-ES" i="1" spc="10" dirty="0">
                <a:latin typeface="Verdana" panose="020B0604030504040204" pitchFamily="34" charset="0"/>
                <a:ea typeface="Verdana" panose="020B0604030504040204" pitchFamily="34" charset="0"/>
                <a:cs typeface="Verdana" panose="020B0604030504040204" pitchFamily="34" charset="0"/>
              </a:rPr>
              <a:t>en</a:t>
            </a:r>
            <a:r>
              <a:rPr lang="es-ES" i="1" spc="5" dirty="0">
                <a:latin typeface="Verdana" panose="020B0604030504040204" pitchFamily="34" charset="0"/>
                <a:ea typeface="Verdana" panose="020B0604030504040204" pitchFamily="34" charset="0"/>
                <a:cs typeface="Verdana" panose="020B0604030504040204" pitchFamily="34" charset="0"/>
              </a:rPr>
              <a:t>tr</a:t>
            </a:r>
            <a:r>
              <a:rPr lang="es-ES" i="1" dirty="0">
                <a:latin typeface="Verdana" panose="020B0604030504040204" pitchFamily="34" charset="0"/>
                <a:ea typeface="Verdana" panose="020B0604030504040204" pitchFamily="34" charset="0"/>
                <a:cs typeface="Verdana" panose="020B0604030504040204" pitchFamily="34" charset="0"/>
              </a:rPr>
              <a:t>e </a:t>
            </a:r>
            <a:r>
              <a:rPr lang="es-ES" i="1" spc="5" dirty="0">
                <a:latin typeface="Verdana" panose="020B0604030504040204" pitchFamily="34" charset="0"/>
                <a:ea typeface="Verdana" panose="020B0604030504040204" pitchFamily="34" charset="0"/>
                <a:cs typeface="Verdana" panose="020B0604030504040204" pitchFamily="34" charset="0"/>
              </a:rPr>
              <a:t>l</a:t>
            </a:r>
            <a:r>
              <a:rPr lang="es-ES" i="1" spc="10" dirty="0">
                <a:latin typeface="Verdana" panose="020B0604030504040204" pitchFamily="34" charset="0"/>
                <a:ea typeface="Verdana" panose="020B0604030504040204" pitchFamily="34" charset="0"/>
                <a:cs typeface="Verdana" panose="020B0604030504040204" pitchFamily="34" charset="0"/>
              </a:rPr>
              <a:t>as au</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spc="10" dirty="0">
                <a:latin typeface="Verdana" panose="020B0604030504040204" pitchFamily="34" charset="0"/>
                <a:ea typeface="Verdana" panose="020B0604030504040204" pitchFamily="34" charset="0"/>
                <a:cs typeface="Verdana" panose="020B0604030504040204" pitchFamily="34" charset="0"/>
              </a:rPr>
              <a:t>o</a:t>
            </a:r>
            <a:r>
              <a:rPr lang="es-ES" i="1" spc="5" dirty="0">
                <a:latin typeface="Verdana" panose="020B0604030504040204" pitchFamily="34" charset="0"/>
                <a:ea typeface="Verdana" panose="020B0604030504040204" pitchFamily="34" charset="0"/>
                <a:cs typeface="Verdana" panose="020B0604030504040204" pitchFamily="34" charset="0"/>
              </a:rPr>
              <a:t>ri</a:t>
            </a:r>
            <a:r>
              <a:rPr lang="es-ES" i="1" spc="10" dirty="0">
                <a:latin typeface="Verdana" panose="020B0604030504040204" pitchFamily="34" charset="0"/>
                <a:ea typeface="Verdana" panose="020B0604030504040204" pitchFamily="34" charset="0"/>
                <a:cs typeface="Verdana" panose="020B0604030504040204" pitchFamily="34" charset="0"/>
              </a:rPr>
              <a:t>dade</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26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educa</a:t>
            </a:r>
            <a:r>
              <a:rPr lang="es-ES" i="1" spc="5" dirty="0">
                <a:latin typeface="Verdana" panose="020B0604030504040204" pitchFamily="34" charset="0"/>
                <a:ea typeface="Verdana" panose="020B0604030504040204" pitchFamily="34" charset="0"/>
                <a:cs typeface="Verdana" panose="020B0604030504040204" pitchFamily="34" charset="0"/>
              </a:rPr>
              <a:t>ti</a:t>
            </a:r>
            <a:r>
              <a:rPr lang="es-ES" i="1" spc="10" dirty="0">
                <a:latin typeface="Verdana" panose="020B0604030504040204" pitchFamily="34" charset="0"/>
                <a:ea typeface="Verdana" panose="020B0604030504040204" pitchFamily="34" charset="0"/>
                <a:cs typeface="Verdana" panose="020B0604030504040204" pitchFamily="34" charset="0"/>
              </a:rPr>
              <a:t>va</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260"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y</a:t>
            </a:r>
            <a:r>
              <a:rPr lang="es-ES" i="1" spc="170"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l</a:t>
            </a:r>
            <a:r>
              <a:rPr lang="es-ES" i="1" spc="10" dirty="0">
                <a:latin typeface="Verdana" panose="020B0604030504040204" pitchFamily="34" charset="0"/>
                <a:ea typeface="Verdana" panose="020B0604030504040204" pitchFamily="34" charset="0"/>
                <a:cs typeface="Verdana" panose="020B0604030504040204" pitchFamily="34" charset="0"/>
              </a:rPr>
              <a:t>o</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18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p</a:t>
            </a:r>
            <a:r>
              <a:rPr lang="es-ES" i="1" spc="5" dirty="0">
                <a:latin typeface="Verdana" panose="020B0604030504040204" pitchFamily="34" charset="0"/>
                <a:ea typeface="Verdana" panose="020B0604030504040204" pitchFamily="34" charset="0"/>
                <a:cs typeface="Verdana" panose="020B0604030504040204" pitchFamily="34" charset="0"/>
              </a:rPr>
              <a:t>r</a:t>
            </a:r>
            <a:r>
              <a:rPr lang="es-ES" i="1" spc="10" dirty="0">
                <a:latin typeface="Verdana" panose="020B0604030504040204" pitchFamily="34" charset="0"/>
                <a:ea typeface="Verdana" panose="020B0604030504040204" pitchFamily="34" charset="0"/>
                <a:cs typeface="Verdana" panose="020B0604030504040204" pitchFamily="34" charset="0"/>
              </a:rPr>
              <a:t>oveedo</a:t>
            </a:r>
            <a:r>
              <a:rPr lang="es-ES" i="1" spc="5" dirty="0">
                <a:latin typeface="Verdana" panose="020B0604030504040204" pitchFamily="34" charset="0"/>
                <a:ea typeface="Verdana" panose="020B0604030504040204" pitchFamily="34" charset="0"/>
                <a:cs typeface="Verdana" panose="020B0604030504040204" pitchFamily="34" charset="0"/>
              </a:rPr>
              <a:t>r</a:t>
            </a:r>
            <a:r>
              <a:rPr lang="es-ES" i="1" spc="10" dirty="0">
                <a:latin typeface="Verdana" panose="020B0604030504040204" pitchFamily="34" charset="0"/>
                <a:ea typeface="Verdana" panose="020B0604030504040204" pitchFamily="34" charset="0"/>
                <a:cs typeface="Verdana" panose="020B0604030504040204" pitchFamily="34" charset="0"/>
              </a:rPr>
              <a:t>e</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26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180"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s</a:t>
            </a:r>
            <a:r>
              <a:rPr lang="es-ES" i="1" spc="10" dirty="0">
                <a:latin typeface="Verdana" panose="020B0604030504040204" pitchFamily="34" charset="0"/>
                <a:ea typeface="Verdana" panose="020B0604030504040204" pitchFamily="34" charset="0"/>
                <a:cs typeface="Verdana" panose="020B0604030504040204" pitchFamily="34" charset="0"/>
              </a:rPr>
              <a:t>e</a:t>
            </a:r>
            <a:r>
              <a:rPr lang="es-ES" i="1" spc="5" dirty="0">
                <a:latin typeface="Verdana" panose="020B0604030504040204" pitchFamily="34" charset="0"/>
                <a:ea typeface="Verdana" panose="020B0604030504040204" pitchFamily="34" charset="0"/>
                <a:cs typeface="Verdana" panose="020B0604030504040204" pitchFamily="34" charset="0"/>
              </a:rPr>
              <a:t>r</a:t>
            </a:r>
            <a:r>
              <a:rPr lang="es-ES" i="1" spc="10" dirty="0">
                <a:latin typeface="Verdana" panose="020B0604030504040204" pitchFamily="34" charset="0"/>
                <a:ea typeface="Verdana" panose="020B0604030504040204" pitchFamily="34" charset="0"/>
                <a:cs typeface="Verdana" panose="020B0604030504040204" pitchFamily="34" charset="0"/>
              </a:rPr>
              <a:t>v</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c</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o</a:t>
            </a:r>
            <a:r>
              <a:rPr lang="es-ES" i="1" dirty="0">
                <a:latin typeface="Verdana" panose="020B0604030504040204" pitchFamily="34" charset="0"/>
                <a:ea typeface="Verdana" panose="020B0604030504040204" pitchFamily="34" charset="0"/>
                <a:cs typeface="Verdana" panose="020B0604030504040204" pitchFamily="34" charset="0"/>
              </a:rPr>
              <a:t>s</a:t>
            </a:r>
            <a:r>
              <a:rPr lang="es-ES" i="1" spc="24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educa</a:t>
            </a:r>
            <a:r>
              <a:rPr lang="es-ES" i="1" spc="5" dirty="0">
                <a:latin typeface="Verdana" panose="020B0604030504040204" pitchFamily="34" charset="0"/>
                <a:ea typeface="Verdana" panose="020B0604030504040204" pitchFamily="34" charset="0"/>
                <a:cs typeface="Verdana" panose="020B0604030504040204" pitchFamily="34" charset="0"/>
              </a:rPr>
              <a:t>ti</a:t>
            </a:r>
            <a:r>
              <a:rPr lang="es-ES" i="1" spc="10" dirty="0">
                <a:latin typeface="Verdana" panose="020B0604030504040204" pitchFamily="34" charset="0"/>
                <a:ea typeface="Verdana" panose="020B0604030504040204" pitchFamily="34" charset="0"/>
                <a:cs typeface="Verdana" panose="020B0604030504040204" pitchFamily="34" charset="0"/>
              </a:rPr>
              <a:t>vo</a:t>
            </a:r>
            <a:r>
              <a:rPr lang="es-ES" i="1" spc="5" dirty="0">
                <a:latin typeface="Verdana" panose="020B0604030504040204" pitchFamily="34" charset="0"/>
                <a:ea typeface="Verdana" panose="020B0604030504040204" pitchFamily="34" charset="0"/>
                <a:cs typeface="Verdana" panose="020B0604030504040204" pitchFamily="34" charset="0"/>
              </a:rPr>
              <a:t>s</a:t>
            </a:r>
            <a:r>
              <a:rPr lang="es-ES" i="1"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l</a:t>
            </a:r>
            <a:r>
              <a:rPr lang="es-ES" i="1" dirty="0">
                <a:latin typeface="Verdana" panose="020B0604030504040204" pitchFamily="34" charset="0"/>
                <a:ea typeface="Verdana" panose="020B0604030504040204" pitchFamily="34" charset="0"/>
                <a:cs typeface="Verdana" panose="020B0604030504040204" pitchFamily="34" charset="0"/>
              </a:rPr>
              <a:t>a</a:t>
            </a:r>
            <a:r>
              <a:rPr lang="es-ES" i="1" spc="180"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n</a:t>
            </a:r>
            <a:r>
              <a:rPr lang="es-ES" i="1" spc="5" dirty="0">
                <a:latin typeface="Verdana" panose="020B0604030504040204" pitchFamily="34" charset="0"/>
                <a:ea typeface="Verdana" panose="020B0604030504040204" pitchFamily="34" charset="0"/>
                <a:cs typeface="Verdana" panose="020B0604030504040204" pitchFamily="34" charset="0"/>
              </a:rPr>
              <a:t>stit</a:t>
            </a:r>
            <a:r>
              <a:rPr lang="es-ES" i="1" spc="10" dirty="0">
                <a:latin typeface="Verdana" panose="020B0604030504040204" pitchFamily="34" charset="0"/>
                <a:ea typeface="Verdana" panose="020B0604030504040204" pitchFamily="34" charset="0"/>
                <a:cs typeface="Verdana" panose="020B0604030504040204" pitchFamily="34" charset="0"/>
              </a:rPr>
              <a:t>uc</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ó</a:t>
            </a:r>
            <a:r>
              <a:rPr lang="es-ES" i="1" dirty="0">
                <a:latin typeface="Verdana" panose="020B0604030504040204" pitchFamily="34" charset="0"/>
                <a:ea typeface="Verdana" panose="020B0604030504040204" pitchFamily="34" charset="0"/>
                <a:cs typeface="Verdana" panose="020B0604030504040204" pitchFamily="34" charset="0"/>
              </a:rPr>
              <a:t>n </a:t>
            </a:r>
            <a:r>
              <a:rPr lang="es-ES" i="1" spc="10" dirty="0">
                <a:latin typeface="Verdana" panose="020B0604030504040204" pitchFamily="34" charset="0"/>
                <a:ea typeface="Verdana" panose="020B0604030504040204" pitchFamily="34" charset="0"/>
                <a:cs typeface="Verdana" panose="020B0604030504040204" pitchFamily="34" charset="0"/>
              </a:rPr>
              <a:t>acadé</a:t>
            </a:r>
            <a:r>
              <a:rPr lang="es-ES" i="1" spc="15" dirty="0">
                <a:latin typeface="Verdana" panose="020B0604030504040204" pitchFamily="34" charset="0"/>
                <a:ea typeface="Verdana" panose="020B0604030504040204" pitchFamily="34" charset="0"/>
                <a:cs typeface="Verdana" panose="020B0604030504040204" pitchFamily="34" charset="0"/>
              </a:rPr>
              <a:t>m</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ca</a:t>
            </a:r>
            <a:r>
              <a:rPr lang="es-ES" i="1"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el es</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spc="10" dirty="0">
                <a:latin typeface="Verdana" panose="020B0604030504040204" pitchFamily="34" charset="0"/>
                <a:ea typeface="Verdana" panose="020B0604030504040204" pitchFamily="34" charset="0"/>
                <a:cs typeface="Verdana" panose="020B0604030504040204" pitchFamily="34" charset="0"/>
              </a:rPr>
              <a:t>ud</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an</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9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co</a:t>
            </a:r>
            <a:r>
              <a:rPr lang="es-ES" i="1" dirty="0">
                <a:latin typeface="Verdana" panose="020B0604030504040204" pitchFamily="34" charset="0"/>
                <a:ea typeface="Verdana" panose="020B0604030504040204" pitchFamily="34" charset="0"/>
                <a:cs typeface="Verdana" panose="020B0604030504040204" pitchFamily="34" charset="0"/>
              </a:rPr>
              <a:t>n</a:t>
            </a:r>
            <a:r>
              <a:rPr lang="es-ES" i="1" spc="2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un</a:t>
            </a:r>
            <a:r>
              <a:rPr lang="es-ES" i="1" dirty="0">
                <a:latin typeface="Verdana" panose="020B0604030504040204" pitchFamily="34" charset="0"/>
                <a:ea typeface="Verdana" panose="020B0604030504040204" pitchFamily="34" charset="0"/>
                <a:cs typeface="Verdana" panose="020B0604030504040204" pitchFamily="34" charset="0"/>
              </a:rPr>
              <a:t>a</a:t>
            </a:r>
            <a:r>
              <a:rPr lang="es-ES" i="1" spc="2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spc="5" dirty="0">
                <a:latin typeface="Verdana" panose="020B0604030504040204" pitchFamily="34" charset="0"/>
                <a:ea typeface="Verdana" panose="020B0604030504040204" pitchFamily="34" charset="0"/>
                <a:cs typeface="Verdana" panose="020B0604030504040204" pitchFamily="34" charset="0"/>
              </a:rPr>
              <a:t>is</a:t>
            </a:r>
            <a:r>
              <a:rPr lang="es-ES" i="1" spc="10" dirty="0">
                <a:latin typeface="Verdana" panose="020B0604030504040204" pitchFamily="34" charset="0"/>
                <a:ea typeface="Verdana" panose="020B0604030504040204" pitchFamily="34" charset="0"/>
                <a:cs typeface="Verdana" panose="020B0604030504040204" pitchFamily="34" charset="0"/>
              </a:rPr>
              <a:t>capac</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da</a:t>
            </a:r>
            <a:r>
              <a:rPr lang="es-ES" i="1" dirty="0">
                <a:latin typeface="Verdana" panose="020B0604030504040204" pitchFamily="34" charset="0"/>
                <a:ea typeface="Verdana" panose="020B0604030504040204" pitchFamily="34" charset="0"/>
                <a:cs typeface="Verdana" panose="020B0604030504040204" pitchFamily="34" charset="0"/>
              </a:rPr>
              <a:t>d</a:t>
            </a:r>
            <a:r>
              <a:rPr lang="es-ES" i="1" spc="12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y</a:t>
            </a:r>
            <a:r>
              <a:rPr lang="es-ES" i="1"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depend</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end</a:t>
            </a:r>
            <a:r>
              <a:rPr lang="es-ES" i="1" dirty="0">
                <a:latin typeface="Verdana" panose="020B0604030504040204" pitchFamily="34" charset="0"/>
                <a:ea typeface="Verdana" panose="020B0604030504040204" pitchFamily="34" charset="0"/>
                <a:cs typeface="Verdana" panose="020B0604030504040204" pitchFamily="34" charset="0"/>
              </a:rPr>
              <a:t>o</a:t>
            </a:r>
            <a:r>
              <a:rPr lang="es-ES" i="1" spc="10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15"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s</a:t>
            </a:r>
            <a:r>
              <a:rPr lang="es-ES" i="1" dirty="0">
                <a:latin typeface="Verdana" panose="020B0604030504040204" pitchFamily="34" charset="0"/>
                <a:ea typeface="Verdana" panose="020B0604030504040204" pitchFamily="34" charset="0"/>
                <a:cs typeface="Verdana" panose="020B0604030504040204" pitchFamily="34" charset="0"/>
              </a:rPr>
              <a:t>u</a:t>
            </a:r>
            <a:r>
              <a:rPr lang="es-ES" i="1" spc="1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eda</a:t>
            </a:r>
            <a:r>
              <a:rPr lang="es-ES" i="1" dirty="0">
                <a:latin typeface="Verdana" panose="020B0604030504040204" pitchFamily="34" charset="0"/>
                <a:ea typeface="Verdana" panose="020B0604030504040204" pitchFamily="34" charset="0"/>
                <a:cs typeface="Verdana" panose="020B0604030504040204" pitchFamily="34" charset="0"/>
              </a:rPr>
              <a:t>d</a:t>
            </a:r>
            <a:r>
              <a:rPr lang="es-ES" i="1" spc="35"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y</a:t>
            </a:r>
            <a:r>
              <a:rPr lang="es-ES" i="1" spc="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capac</a:t>
            </a:r>
            <a:r>
              <a:rPr lang="es-ES" i="1" spc="5" dirty="0">
                <a:latin typeface="Verdana" panose="020B0604030504040204" pitchFamily="34" charset="0"/>
                <a:ea typeface="Verdana" panose="020B0604030504040204" pitchFamily="34" charset="0"/>
                <a:cs typeface="Verdana" panose="020B0604030504040204" pitchFamily="34" charset="0"/>
              </a:rPr>
              <a:t>i</a:t>
            </a:r>
            <a:r>
              <a:rPr lang="es-ES" i="1" spc="10" dirty="0">
                <a:latin typeface="Verdana" panose="020B0604030504040204" pitchFamily="34" charset="0"/>
                <a:ea typeface="Verdana" panose="020B0604030504040204" pitchFamily="34" charset="0"/>
                <a:cs typeface="Verdana" panose="020B0604030504040204" pitchFamily="34" charset="0"/>
              </a:rPr>
              <a:t>da</a:t>
            </a:r>
            <a:r>
              <a:rPr lang="es-ES" i="1" dirty="0">
                <a:latin typeface="Verdana" panose="020B0604030504040204" pitchFamily="34" charset="0"/>
                <a:ea typeface="Verdana" panose="020B0604030504040204" pitchFamily="34" charset="0"/>
                <a:cs typeface="Verdana" panose="020B0604030504040204" pitchFamily="34" charset="0"/>
              </a:rPr>
              <a:t>d</a:t>
            </a:r>
            <a:r>
              <a:rPr lang="es-ES" i="1" spc="9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1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és</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spc="10" dirty="0">
                <a:latin typeface="Verdana" panose="020B0604030504040204" pitchFamily="34" charset="0"/>
                <a:ea typeface="Verdana" panose="020B0604030504040204" pitchFamily="34" charset="0"/>
                <a:cs typeface="Verdana" panose="020B0604030504040204" pitchFamily="34" charset="0"/>
              </a:rPr>
              <a:t>e</a:t>
            </a:r>
            <a:r>
              <a:rPr lang="es-ES" i="1" dirty="0">
                <a:latin typeface="Verdana" panose="020B0604030504040204" pitchFamily="34" charset="0"/>
                <a:ea typeface="Verdana" panose="020B0604030504040204" pitchFamily="34" charset="0"/>
                <a:cs typeface="Verdana" panose="020B0604030504040204" pitchFamily="34" charset="0"/>
              </a:rPr>
              <a:t>,</a:t>
            </a:r>
            <a:r>
              <a:rPr lang="es-ES" i="1" spc="3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e</a:t>
            </a:r>
            <a:r>
              <a:rPr lang="es-ES" i="1" dirty="0">
                <a:latin typeface="Verdana" panose="020B0604030504040204" pitchFamily="34" charset="0"/>
                <a:ea typeface="Verdana" panose="020B0604030504040204" pitchFamily="34" charset="0"/>
                <a:cs typeface="Verdana" panose="020B0604030504040204" pitchFamily="34" charset="0"/>
              </a:rPr>
              <a:t>n</a:t>
            </a:r>
            <a:r>
              <a:rPr lang="es-ES" i="1" spc="15"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s</a:t>
            </a:r>
            <a:r>
              <a:rPr lang="es-ES" i="1" dirty="0">
                <a:latin typeface="Verdana" panose="020B0604030504040204" pitchFamily="34" charset="0"/>
                <a:ea typeface="Verdana" panose="020B0604030504040204" pitchFamily="34" charset="0"/>
                <a:cs typeface="Verdana" panose="020B0604030504040204" pitchFamily="34" charset="0"/>
              </a:rPr>
              <a:t>u</a:t>
            </a:r>
            <a:r>
              <a:rPr lang="es-ES" i="1" spc="1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caso</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i="1" spc="40" dirty="0" smtClean="0">
                <a:latin typeface="Verdana" panose="020B0604030504040204" pitchFamily="34" charset="0"/>
                <a:ea typeface="Verdana" panose="020B0604030504040204" pitchFamily="34" charset="0"/>
                <a:cs typeface="Verdana" panose="020B0604030504040204" pitchFamily="34" charset="0"/>
              </a:rPr>
              <a:t> </a:t>
            </a:r>
            <a:r>
              <a:rPr lang="es-ES" i="1" spc="5"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a:t>
            </a:r>
            <a:r>
              <a:rPr lang="es-ES" i="1" spc="10" dirty="0" smtClean="0">
                <a:solidFill>
                  <a:srgbClr val="C00000"/>
                </a:solidFill>
                <a:latin typeface="Verdana" panose="020B0604030504040204" pitchFamily="34" charset="0"/>
                <a:ea typeface="Verdana" panose="020B0604030504040204" pitchFamily="34" charset="0"/>
                <a:cs typeface="Verdana" panose="020B0604030504040204" pitchFamily="34" charset="0"/>
              </a:rPr>
              <a:t>u</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s </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pad</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r</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es</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cu</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i</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dado</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r</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e</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 </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y</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o</a:t>
            </a:r>
            <a:r>
              <a:rPr lang="es-ES" i="1" spc="195"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15" dirty="0">
                <a:solidFill>
                  <a:srgbClr val="C00000"/>
                </a:solidFill>
                <a:latin typeface="Verdana" panose="020B0604030504040204" pitchFamily="34" charset="0"/>
                <a:ea typeface="Verdana" panose="020B0604030504040204" pitchFamily="34" charset="0"/>
                <a:cs typeface="Verdana" panose="020B0604030504040204" pitchFamily="34" charset="0"/>
              </a:rPr>
              <a:t>m</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ie</a:t>
            </a:r>
            <a:r>
              <a:rPr lang="es-ES" i="1" spc="15" dirty="0">
                <a:solidFill>
                  <a:srgbClr val="C00000"/>
                </a:solidFill>
                <a:latin typeface="Verdana" panose="020B0604030504040204" pitchFamily="34" charset="0"/>
                <a:ea typeface="Verdana" panose="020B0604030504040204" pitchFamily="34" charset="0"/>
                <a:cs typeface="Verdana" panose="020B0604030504040204" pitchFamily="34" charset="0"/>
              </a:rPr>
              <a:t>m</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b</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r</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o</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a:t>
            </a:r>
            <a:r>
              <a:rPr lang="es-ES" i="1" spc="26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d</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a:t>
            </a:r>
            <a:r>
              <a:rPr lang="es-ES" i="1" spc="19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l</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a:t>
            </a:r>
            <a:r>
              <a:rPr lang="es-ES" i="1" spc="190"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f</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a</a:t>
            </a:r>
            <a:r>
              <a:rPr lang="es-ES" i="1" spc="15" dirty="0">
                <a:solidFill>
                  <a:srgbClr val="C00000"/>
                </a:solidFill>
                <a:latin typeface="Verdana" panose="020B0604030504040204" pitchFamily="34" charset="0"/>
                <a:ea typeface="Verdana" panose="020B0604030504040204" pitchFamily="34" charset="0"/>
                <a:cs typeface="Verdana" panose="020B0604030504040204" pitchFamily="34" charset="0"/>
              </a:rPr>
              <a:t>m</a:t>
            </a:r>
            <a:r>
              <a:rPr lang="es-ES" i="1" spc="5" dirty="0">
                <a:solidFill>
                  <a:srgbClr val="C00000"/>
                </a:solidFill>
                <a:latin typeface="Verdana" panose="020B0604030504040204" pitchFamily="34" charset="0"/>
                <a:ea typeface="Verdana" panose="020B0604030504040204" pitchFamily="34" charset="0"/>
                <a:cs typeface="Verdana" panose="020B0604030504040204" pitchFamily="34" charset="0"/>
              </a:rPr>
              <a:t>ili</a:t>
            </a:r>
            <a:r>
              <a:rPr lang="es-ES" i="1" spc="10" dirty="0">
                <a:solidFill>
                  <a:srgbClr val="C00000"/>
                </a:solidFill>
                <a:latin typeface="Verdana" panose="020B0604030504040204" pitchFamily="34" charset="0"/>
                <a:ea typeface="Verdana" panose="020B0604030504040204" pitchFamily="34" charset="0"/>
                <a:cs typeface="Verdana" panose="020B0604030504040204" pitchFamily="34" charset="0"/>
              </a:rPr>
              <a:t>a</a:t>
            </a:r>
            <a:r>
              <a:rPr lang="es-ES" i="1" dirty="0">
                <a:latin typeface="Verdana" panose="020B0604030504040204" pitchFamily="34" charset="0"/>
                <a:ea typeface="Verdana" panose="020B0604030504040204" pitchFamily="34" charset="0"/>
                <a:cs typeface="Verdana" panose="020B0604030504040204" pitchFamily="34" charset="0"/>
              </a:rPr>
              <a:t>,</a:t>
            </a:r>
            <a:r>
              <a:rPr lang="es-ES" i="1" spc="255"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ha</a:t>
            </a:r>
            <a:r>
              <a:rPr lang="es-ES" i="1" dirty="0">
                <a:latin typeface="Verdana" panose="020B0604030504040204" pitchFamily="34" charset="0"/>
                <a:ea typeface="Verdana" panose="020B0604030504040204" pitchFamily="34" charset="0"/>
                <a:cs typeface="Verdana" panose="020B0604030504040204" pitchFamily="34" charset="0"/>
              </a:rPr>
              <a:t>n</a:t>
            </a:r>
            <a:r>
              <a:rPr lang="es-ES" i="1" spc="20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d</a:t>
            </a:r>
            <a:r>
              <a:rPr lang="es-ES" i="1" dirty="0">
                <a:latin typeface="Verdana" panose="020B0604030504040204" pitchFamily="34" charset="0"/>
                <a:ea typeface="Verdana" panose="020B0604030504040204" pitchFamily="34" charset="0"/>
                <a:cs typeface="Verdana" panose="020B0604030504040204" pitchFamily="34" charset="0"/>
              </a:rPr>
              <a:t>e</a:t>
            </a:r>
            <a:r>
              <a:rPr lang="es-ES" i="1" spc="190"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t</a:t>
            </a:r>
            <a:r>
              <a:rPr lang="es-ES" i="1" spc="10" dirty="0">
                <a:latin typeface="Verdana" panose="020B0604030504040204" pitchFamily="34" charset="0"/>
                <a:ea typeface="Verdana" panose="020B0604030504040204" pitchFamily="34" charset="0"/>
                <a:cs typeface="Verdana" panose="020B0604030504040204" pitchFamily="34" charset="0"/>
              </a:rPr>
              <a:t>ene</a:t>
            </a:r>
            <a:r>
              <a:rPr lang="es-ES" i="1" dirty="0">
                <a:latin typeface="Verdana" panose="020B0604030504040204" pitchFamily="34" charset="0"/>
                <a:ea typeface="Verdana" panose="020B0604030504040204" pitchFamily="34" charset="0"/>
                <a:cs typeface="Verdana" panose="020B0604030504040204" pitchFamily="34" charset="0"/>
              </a:rPr>
              <a:t>r</a:t>
            </a:r>
            <a:r>
              <a:rPr lang="es-ES" i="1" spc="220" dirty="0">
                <a:latin typeface="Verdana" panose="020B0604030504040204" pitchFamily="34" charset="0"/>
                <a:ea typeface="Verdana" panose="020B0604030504040204" pitchFamily="34" charset="0"/>
                <a:cs typeface="Verdana" panose="020B0604030504040204" pitchFamily="34" charset="0"/>
              </a:rPr>
              <a:t> </a:t>
            </a:r>
            <a:r>
              <a:rPr lang="es-ES" i="1" spc="5" dirty="0">
                <a:latin typeface="Verdana" panose="020B0604030504040204" pitchFamily="34" charset="0"/>
                <a:ea typeface="Verdana" panose="020B0604030504040204" pitchFamily="34" charset="0"/>
                <a:cs typeface="Verdana" panose="020B0604030504040204" pitchFamily="34" charset="0"/>
              </a:rPr>
              <a:t>l</a:t>
            </a:r>
            <a:r>
              <a:rPr lang="es-ES" i="1" spc="10" dirty="0">
                <a:latin typeface="Verdana" panose="020B0604030504040204" pitchFamily="34" charset="0"/>
                <a:ea typeface="Verdana" panose="020B0604030504040204" pitchFamily="34" charset="0"/>
                <a:cs typeface="Verdana" panose="020B0604030504040204" pitchFamily="34" charset="0"/>
              </a:rPr>
              <a:t>uga</a:t>
            </a:r>
            <a:r>
              <a:rPr lang="es-ES" i="1" dirty="0">
                <a:latin typeface="Verdana" panose="020B0604030504040204" pitchFamily="34" charset="0"/>
                <a:ea typeface="Verdana" panose="020B0604030504040204" pitchFamily="34" charset="0"/>
                <a:cs typeface="Verdana" panose="020B0604030504040204" pitchFamily="34" charset="0"/>
              </a:rPr>
              <a:t>r</a:t>
            </a:r>
            <a:r>
              <a:rPr lang="es-ES" i="1" spc="220" dirty="0">
                <a:latin typeface="Verdana" panose="020B0604030504040204" pitchFamily="34" charset="0"/>
                <a:ea typeface="Verdana" panose="020B0604030504040204" pitchFamily="34" charset="0"/>
                <a:cs typeface="Verdana" panose="020B0604030504040204" pitchFamily="34" charset="0"/>
              </a:rPr>
              <a:t> </a:t>
            </a:r>
            <a:r>
              <a:rPr lang="es-ES" i="1" spc="10" dirty="0">
                <a:latin typeface="Verdana" panose="020B0604030504040204" pitchFamily="34" charset="0"/>
                <a:ea typeface="Verdana" panose="020B0604030504040204" pitchFamily="34" charset="0"/>
                <a:cs typeface="Verdana" panose="020B0604030504040204" pitchFamily="34" charset="0"/>
              </a:rPr>
              <a:t>pa</a:t>
            </a:r>
            <a:r>
              <a:rPr lang="es-ES" i="1" spc="5" dirty="0">
                <a:latin typeface="Verdana" panose="020B0604030504040204" pitchFamily="34" charset="0"/>
                <a:ea typeface="Verdana" panose="020B0604030504040204" pitchFamily="34" charset="0"/>
                <a:cs typeface="Verdana" panose="020B0604030504040204" pitchFamily="34" charset="0"/>
              </a:rPr>
              <a:t>r</a:t>
            </a:r>
            <a:r>
              <a:rPr lang="es-ES" i="1" dirty="0">
                <a:latin typeface="Verdana" panose="020B0604030504040204" pitchFamily="34" charset="0"/>
                <a:ea typeface="Verdana" panose="020B0604030504040204" pitchFamily="34" charset="0"/>
                <a:cs typeface="Verdana" panose="020B0604030504040204" pitchFamily="34" charset="0"/>
              </a:rPr>
              <a:t>a</a:t>
            </a:r>
            <a:r>
              <a:rPr lang="es-ES" i="1" spc="215"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a</a:t>
            </a:r>
            <a:r>
              <a:rPr lang="es-ES" i="1" dirty="0" smtClean="0">
                <a:latin typeface="Verdana" panose="020B0604030504040204" pitchFamily="34" charset="0"/>
                <a:ea typeface="Verdana" panose="020B0604030504040204" pitchFamily="34" charset="0"/>
                <a:cs typeface="Verdana" panose="020B0604030504040204" pitchFamily="34" charset="0"/>
              </a:rPr>
              <a:t>segurar </a:t>
            </a:r>
            <a:r>
              <a:rPr lang="es-ES" i="1" dirty="0">
                <a:latin typeface="Verdana" panose="020B0604030504040204" pitchFamily="34" charset="0"/>
                <a:ea typeface="Verdana" panose="020B0604030504040204" pitchFamily="34" charset="0"/>
                <a:cs typeface="Verdana" panose="020B0604030504040204" pitchFamily="34" charset="0"/>
              </a:rPr>
              <a:t>que el ajuste cumple con los requisitos, voluntad, preferencias y elecciones del estudiante y que pueden de hecho ser implementadas por el proveedor de la </a:t>
            </a:r>
            <a:r>
              <a:rPr lang="es-ES" i="1" dirty="0" smtClean="0">
                <a:latin typeface="Verdana" panose="020B0604030504040204" pitchFamily="34" charset="0"/>
                <a:ea typeface="Verdana" panose="020B0604030504040204" pitchFamily="34" charset="0"/>
                <a:cs typeface="Verdana" panose="020B0604030504040204" pitchFamily="34" charset="0"/>
              </a:rPr>
              <a:t>institución.</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29</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3671537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812176"/>
            <a:ext cx="10864735" cy="532498"/>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INTRODUCCIÓN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educación inclusiva es capital para lograr educación de alta calidad para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estudiantes</a:t>
            </a:r>
            <a:r>
              <a:rPr lang="es-ES" i="1" dirty="0">
                <a:latin typeface="Verdana" panose="020B0604030504040204" pitchFamily="34" charset="0"/>
                <a:ea typeface="Verdana" panose="020B0604030504040204" pitchFamily="34" charset="0"/>
                <a:cs typeface="Verdana" panose="020B0604030504040204" pitchFamily="34" charset="0"/>
              </a:rPr>
              <a:t>, incluidos aquellos con discapacidad, así como para el desarrollo de sociedades inclusivas, pacíficas y justas. Además, hay un objetivo educativo, social y económico de gran alcance por </a:t>
            </a:r>
            <a:r>
              <a:rPr lang="es-ES" i="1" dirty="0" smtClean="0">
                <a:latin typeface="Verdana" panose="020B0604030504040204" pitchFamily="34" charset="0"/>
                <a:ea typeface="Verdana" panose="020B0604030504040204" pitchFamily="34" charset="0"/>
                <a:cs typeface="Verdana" panose="020B0604030504040204" pitchFamily="34" charset="0"/>
              </a:rPr>
              <a:t>hacer</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3</a:t>
            </a:fld>
            <a:endParaRPr lang="es-ES" sz="1800" dirty="0">
              <a:solidFill>
                <a:schemeClr val="accent1">
                  <a:lumMod val="60000"/>
                  <a:lumOff val="40000"/>
                </a:schemeClr>
              </a:solidFill>
            </a:endParaRPr>
          </a:p>
        </p:txBody>
      </p:sp>
      <p:sp>
        <p:nvSpPr>
          <p:cNvPr id="14" name="CuadroTexto 13"/>
          <p:cNvSpPr txBox="1"/>
          <p:nvPr/>
        </p:nvSpPr>
        <p:spPr>
          <a:xfrm>
            <a:off x="10921652"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7414824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1808888"/>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155596"/>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La negación de los ajustes razonables constituye un acto de discriminación y la obligación de proporcionarlos es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aplicación inmediata y no está sujeta a la implementación progresiva</a:t>
            </a:r>
            <a:r>
              <a:rPr lang="es-ES" i="1" dirty="0">
                <a:latin typeface="Verdana" panose="020B0604030504040204" pitchFamily="34" charset="0"/>
                <a:ea typeface="Verdana" panose="020B0604030504040204" pitchFamily="34" charset="0"/>
                <a:cs typeface="Verdana" panose="020B0604030504040204" pitchFamily="34" charset="0"/>
              </a:rPr>
              <a:t>. Los Estados Partes han de garantizar que los sistemas sean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independientes</a:t>
            </a:r>
            <a:r>
              <a:rPr lang="es-ES" i="1" dirty="0">
                <a:latin typeface="Verdana" panose="020B0604030504040204" pitchFamily="34" charset="0"/>
                <a:ea typeface="Verdana" panose="020B0604030504040204" pitchFamily="34" charset="0"/>
                <a:cs typeface="Verdana" panose="020B0604030504040204" pitchFamily="34" charset="0"/>
              </a:rPr>
              <a:t> para vigilar la idoneidad y eficacia de los ajustes</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300611"/>
            <a:ext cx="2743200" cy="365125"/>
          </a:xfrm>
        </p:spPr>
        <p:txBody>
          <a:bodyPr/>
          <a:lstStyle/>
          <a:p>
            <a:fld id="{051FCF6E-8720-4F35-815E-E55C188A2FBC}" type="slidenum">
              <a:rPr lang="es-ES" sz="1800" smtClean="0">
                <a:solidFill>
                  <a:schemeClr val="accent1">
                    <a:lumMod val="60000"/>
                    <a:lumOff val="40000"/>
                  </a:schemeClr>
                </a:solidFill>
              </a:rPr>
              <a:t>30</a:t>
            </a:fld>
            <a:endParaRPr lang="es-ES" sz="1800" dirty="0">
              <a:solidFill>
                <a:schemeClr val="accent1">
                  <a:lumMod val="60000"/>
                  <a:lumOff val="40000"/>
                </a:schemeClr>
              </a:solidFill>
            </a:endParaRPr>
          </a:p>
        </p:txBody>
      </p:sp>
      <p:sp>
        <p:nvSpPr>
          <p:cNvPr id="13" name="CuadroTexto 12"/>
          <p:cNvSpPr txBox="1"/>
          <p:nvPr/>
        </p:nvSpPr>
        <p:spPr>
          <a:xfrm>
            <a:off x="10800044" y="6172279"/>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07972420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490967"/>
            <a:ext cx="10515600" cy="501596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apoyo en términos de disponibilidad general de servicios e instalaciones dentro del sistema educativo debe asegurar que los estudiantes con discapacidad sean capaces de alcanzar su potencial en las máximas cotas posibles, incluyendo, por ejemplo, la provisión de personal docente lo suficientemente capacitado y apoyado, orientadores escolares,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psicólogos y otros profesionales relevantes de la salud y los servicios sociales</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b="1"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es-ES" i="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300611"/>
            <a:ext cx="2743200" cy="365125"/>
          </a:xfrm>
        </p:spPr>
        <p:txBody>
          <a:bodyPr/>
          <a:lstStyle/>
          <a:p>
            <a:fld id="{051FCF6E-8720-4F35-815E-E55C188A2FBC}" type="slidenum">
              <a:rPr lang="es-ES" sz="1800" smtClean="0">
                <a:solidFill>
                  <a:schemeClr val="accent1">
                    <a:lumMod val="60000"/>
                    <a:lumOff val="40000"/>
                  </a:schemeClr>
                </a:solidFill>
              </a:rPr>
              <a:t>31</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31</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83638290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363031"/>
            <a:ext cx="10515600" cy="4351338"/>
          </a:xfrm>
        </p:spPr>
        <p:txBody>
          <a:bodyPr>
            <a:normAutofit lnSpcReduction="1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párrafo 2(3) refiere que el apoyo continuo 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personalizado</a:t>
            </a:r>
            <a:r>
              <a:rPr lang="es-ES" i="1" dirty="0">
                <a:latin typeface="Verdana" panose="020B0604030504040204" pitchFamily="34" charset="0"/>
                <a:ea typeface="Verdana" panose="020B0604030504040204" pitchFamily="34" charset="0"/>
                <a:cs typeface="Verdana" panose="020B0604030504040204" pitchFamily="34" charset="0"/>
              </a:rPr>
              <a:t> se facilite directamente. El Comité enfatiza la necesidad de proveer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planes educativos individualizados</a:t>
            </a:r>
            <a:r>
              <a:rPr lang="es-ES" i="1" dirty="0">
                <a:latin typeface="Verdana" panose="020B0604030504040204" pitchFamily="34" charset="0"/>
                <a:ea typeface="Verdana" panose="020B0604030504040204" pitchFamily="34" charset="0"/>
                <a:cs typeface="Verdana" panose="020B0604030504040204" pitchFamily="34" charset="0"/>
              </a:rPr>
              <a:t> que pueden identificar los ajustes razonables y el apoyo específico necesitado por un estudiante</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La naturaleza de la provisión debe ser determinada en colaboración con el estudiante junto, cuando sea apropiado, sus padres/cuidadores/terceras partes. El estudiante debe tener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acceso a alternativas </a:t>
            </a:r>
            <a:r>
              <a:rPr lang="es-ES" i="1" dirty="0">
                <a:latin typeface="Verdana" panose="020B0604030504040204" pitchFamily="34" charset="0"/>
                <a:ea typeface="Verdana" panose="020B0604030504040204" pitchFamily="34" charset="0"/>
                <a:cs typeface="Verdana" panose="020B0604030504040204" pitchFamily="34" charset="0"/>
              </a:rPr>
              <a:t>si el apoyo no está disponible o es inadecuado.</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21764" y="274637"/>
            <a:ext cx="2743200" cy="365125"/>
          </a:xfrm>
        </p:spPr>
        <p:txBody>
          <a:bodyPr/>
          <a:lstStyle/>
          <a:p>
            <a:fld id="{051FCF6E-8720-4F35-815E-E55C188A2FBC}" type="slidenum">
              <a:rPr lang="es-ES" sz="1800" smtClean="0">
                <a:solidFill>
                  <a:schemeClr val="accent1">
                    <a:lumMod val="60000"/>
                    <a:lumOff val="40000"/>
                  </a:schemeClr>
                </a:solidFill>
              </a:rPr>
              <a:t>32</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9976050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490967"/>
            <a:ext cx="10515600" cy="4790499"/>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artículo 24, párrafo 4, exige a los estados parte tomar las medidas apropiadas para que el personal administrativo, docente y no docente, disponga de las habilidades para trabajar eficazmente en entornos de educación </a:t>
            </a:r>
            <a:r>
              <a:rPr lang="es-ES" i="1" dirty="0" smtClean="0">
                <a:latin typeface="Verdana" panose="020B0604030504040204" pitchFamily="34" charset="0"/>
                <a:ea typeface="Verdana" panose="020B0604030504040204" pitchFamily="34" charset="0"/>
                <a:cs typeface="Verdana" panose="020B0604030504040204" pitchFamily="34" charset="0"/>
              </a:rPr>
              <a:t>inclusiva.</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Los Estados Partes deben garantizar que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docentes sean capacitados y formados en la educación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inclusiva</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67718"/>
            <a:ext cx="2743200" cy="365125"/>
          </a:xfrm>
        </p:spPr>
        <p:txBody>
          <a:bodyPr/>
          <a:lstStyle/>
          <a:p>
            <a:fld id="{051FCF6E-8720-4F35-815E-E55C188A2FBC}" type="slidenum">
              <a:rPr lang="es-ES" sz="1800" smtClean="0">
                <a:solidFill>
                  <a:schemeClr val="accent1">
                    <a:lumMod val="60000"/>
                    <a:lumOff val="40000"/>
                  </a:schemeClr>
                </a:solidFill>
              </a:rPr>
              <a:t>33</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97397528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762298"/>
            <a:ext cx="10864735" cy="798022"/>
          </a:xfrm>
        </p:spPr>
        <p:txBody>
          <a:bodyPr>
            <a:normAutofit/>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DERECHO A LA EDUCACIÓN INCLUSIVA</a:t>
            </a:r>
            <a:r>
              <a:rPr lang="es-ES" sz="2400" b="1" dirty="0" smtClean="0"/>
              <a:t>.</a:t>
            </a:r>
            <a:endParaRPr lang="es-ES" sz="2400" dirty="0"/>
          </a:p>
        </p:txBody>
      </p:sp>
      <p:sp>
        <p:nvSpPr>
          <p:cNvPr id="3" name="Marcador de contenido 2"/>
          <p:cNvSpPr>
            <a:spLocks noGrp="1"/>
          </p:cNvSpPr>
          <p:nvPr>
            <p:ph idx="1"/>
          </p:nvPr>
        </p:nvSpPr>
        <p:spPr>
          <a:xfrm>
            <a:off x="1371600" y="3377850"/>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ajustes razonables han de ser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proporcionados</a:t>
            </a:r>
            <a:r>
              <a:rPr lang="es-ES" i="1" dirty="0">
                <a:latin typeface="Verdana" panose="020B0604030504040204" pitchFamily="34" charset="0"/>
                <a:ea typeface="Verdana" panose="020B0604030504040204" pitchFamily="34" charset="0"/>
                <a:cs typeface="Verdana" panose="020B0604030504040204" pitchFamily="34" charset="0"/>
              </a:rPr>
              <a:t> para asegurar que las personas con discapacidad no se enfrenten a la discriminación</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p:txBody>
          <a:bodyPr/>
          <a:lstStyle/>
          <a:p>
            <a:fld id="{051FCF6E-8720-4F35-815E-E55C188A2FBC}" type="slidenum">
              <a:rPr lang="es-ES" sz="1800" smtClean="0">
                <a:solidFill>
                  <a:schemeClr val="accent1">
                    <a:lumMod val="60000"/>
                    <a:lumOff val="40000"/>
                  </a:schemeClr>
                </a:solidFill>
              </a:rPr>
              <a:t>34</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37</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1913391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2686" y="2028306"/>
            <a:ext cx="10864735" cy="559756"/>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OBLIGACIONES DE LOS ESTADOS PARTE</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468746"/>
            <a:ext cx="10515600" cy="4351338"/>
          </a:xfrm>
        </p:spPr>
        <p:txBody>
          <a:bodyPr>
            <a:normAutofit/>
          </a:bodyPr>
          <a:lstStyle/>
          <a:p>
            <a:pPr marL="0" indent="0" algn="just">
              <a:buNone/>
            </a:pPr>
            <a:r>
              <a:rPr lang="es-ES" b="1" i="1" dirty="0" smtClean="0"/>
              <a:t>«</a:t>
            </a:r>
            <a:r>
              <a:rPr lang="es-ES" i="1" dirty="0">
                <a:latin typeface="Verdana" panose="020B0604030504040204" pitchFamily="34" charset="0"/>
                <a:ea typeface="Verdana" panose="020B0604030504040204" pitchFamily="34" charset="0"/>
                <a:cs typeface="Verdana" panose="020B0604030504040204" pitchFamily="34" charset="0"/>
              </a:rPr>
              <a:t>Los Estados Partes deben respetar, proteger y cumplir cada una de las características esenciales del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derecho a la educación inclusiva</a:t>
            </a:r>
            <a:r>
              <a:rPr lang="es-ES" i="1" dirty="0">
                <a:latin typeface="Verdana" panose="020B0604030504040204" pitchFamily="34" charset="0"/>
                <a:ea typeface="Verdana" panose="020B0604030504040204" pitchFamily="34" charset="0"/>
                <a:cs typeface="Verdana" panose="020B0604030504040204" pitchFamily="34" charset="0"/>
              </a:rPr>
              <a:t>: disponibilidad, accesibilidad, aceptabilidad y adaptabilidad</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7884"/>
            <a:ext cx="2743200" cy="365125"/>
          </a:xfrm>
        </p:spPr>
        <p:txBody>
          <a:bodyPr/>
          <a:lstStyle/>
          <a:p>
            <a:fld id="{051FCF6E-8720-4F35-815E-E55C188A2FBC}" type="slidenum">
              <a:rPr lang="es-ES" sz="1800" smtClean="0">
                <a:solidFill>
                  <a:schemeClr val="accent1">
                    <a:lumMod val="60000"/>
                    <a:lumOff val="40000"/>
                  </a:schemeClr>
                </a:solidFill>
              </a:rPr>
              <a:t>35</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38</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04051388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smtClean="0">
                <a:latin typeface="Verdana" panose="020B0604030504040204" pitchFamily="34" charset="0"/>
                <a:ea typeface="Verdana" panose="020B0604030504040204" pitchFamily="34" charset="0"/>
                <a:cs typeface="Verdana" panose="020B0604030504040204" pitchFamily="34" charset="0"/>
              </a:rPr>
              <a:t>OBLIGACIONES DE LOS ESTADOS PARTE</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05581"/>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artículo 4.2 dispone que los Estados Partes comprometan medidas hasta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el máximo de sus recursos disponibles </a:t>
            </a:r>
            <a:r>
              <a:rPr lang="es-ES" i="1" dirty="0">
                <a:latin typeface="Verdana" panose="020B0604030504040204" pitchFamily="34" charset="0"/>
                <a:ea typeface="Verdana" panose="020B0604030504040204" pitchFamily="34" charset="0"/>
                <a:cs typeface="Verdana" panose="020B0604030504040204" pitchFamily="34" charset="0"/>
              </a:rPr>
              <a:t>en materia de derechos económicos, sociales y culturales y, cuando sea necesario, dentro de un marco de cooperación internacional, con miras a lograr progresivamente la plena efectividad de esos derechos</a:t>
            </a: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b="1"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s-ES" b="1" i="1" dirty="0" smtClean="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sz="3200"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36</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16770286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smtClean="0">
                <a:latin typeface="Verdana" panose="020B0604030504040204" pitchFamily="34" charset="0"/>
                <a:ea typeface="Verdana" panose="020B0604030504040204" pitchFamily="34" charset="0"/>
                <a:cs typeface="Verdana" panose="020B0604030504040204" pitchFamily="34" charset="0"/>
              </a:rPr>
              <a:t>OBLIGACIONES DE LOS ESTADOS PARTE</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131107"/>
            <a:ext cx="10515600" cy="550108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realización progresiva significa que los Estados </a:t>
            </a:r>
            <a:r>
              <a:rPr lang="es-ES" i="1" dirty="0" smtClean="0">
                <a:latin typeface="Verdana" panose="020B0604030504040204" pitchFamily="34" charset="0"/>
                <a:ea typeface="Verdana" panose="020B0604030504040204" pitchFamily="34" charset="0"/>
                <a:cs typeface="Verdana" panose="020B0604030504040204" pitchFamily="34" charset="0"/>
              </a:rPr>
              <a:t>Partes tienen </a:t>
            </a:r>
            <a:r>
              <a:rPr lang="es-ES" i="1" dirty="0">
                <a:latin typeface="Verdana" panose="020B0604030504040204" pitchFamily="34" charset="0"/>
                <a:ea typeface="Verdana" panose="020B0604030504040204" pitchFamily="34" charset="0"/>
                <a:cs typeface="Verdana" panose="020B0604030504040204" pitchFamily="34" charset="0"/>
              </a:rPr>
              <a:t>la obligación específica y continua de “proceder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 la forma más expeditiva y eficaz </a:t>
            </a:r>
            <a:r>
              <a:rPr lang="es-ES" i="1" dirty="0">
                <a:latin typeface="Verdana" panose="020B0604030504040204" pitchFamily="34" charset="0"/>
                <a:ea typeface="Verdana" panose="020B0604030504040204" pitchFamily="34" charset="0"/>
                <a:cs typeface="Verdana" panose="020B0604030504040204" pitchFamily="34" charset="0"/>
              </a:rPr>
              <a:t>como les sea posible” hacia la plena realización del artículo </a:t>
            </a:r>
            <a:r>
              <a:rPr lang="es-ES" i="1" dirty="0" smtClean="0">
                <a:latin typeface="Verdana" panose="020B0604030504040204" pitchFamily="34" charset="0"/>
                <a:ea typeface="Verdana" panose="020B0604030504040204" pitchFamily="34" charset="0"/>
                <a:cs typeface="Verdana" panose="020B0604030504040204" pitchFamily="34" charset="0"/>
              </a:rPr>
              <a:t>24. </a:t>
            </a:r>
            <a:r>
              <a:rPr lang="es-ES" i="1" dirty="0">
                <a:latin typeface="Verdana" panose="020B0604030504040204" pitchFamily="34" charset="0"/>
                <a:ea typeface="Verdana" panose="020B0604030504040204" pitchFamily="34" charset="0"/>
                <a:cs typeface="Verdana" panose="020B0604030504040204" pitchFamily="34" charset="0"/>
              </a:rPr>
              <a:t>Esto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no es compatible </a:t>
            </a:r>
            <a:r>
              <a:rPr lang="es-ES" i="1" dirty="0">
                <a:latin typeface="Verdana" panose="020B0604030504040204" pitchFamily="34" charset="0"/>
                <a:ea typeface="Verdana" panose="020B0604030504040204" pitchFamily="34" charset="0"/>
                <a:cs typeface="Verdana" panose="020B0604030504040204" pitchFamily="34" charset="0"/>
              </a:rPr>
              <a:t>con mantener dos sistemas de educación: sistema ordinario y sistema especial/segregado. La realización progresiva debe ser leída de acuerdo con el objetivo general de la Convención de establecer obligaciones claras para los Estados Partes respecto a la plena realización de </a:t>
            </a:r>
            <a:r>
              <a:rPr lang="es-ES" i="1" dirty="0" smtClean="0">
                <a:latin typeface="Verdana" panose="020B0604030504040204" pitchFamily="34" charset="0"/>
                <a:ea typeface="Verdana" panose="020B0604030504040204" pitchFamily="34" charset="0"/>
                <a:cs typeface="Verdana" panose="020B0604030504040204" pitchFamily="34" charset="0"/>
              </a:rPr>
              <a:t>los derechos </a:t>
            </a:r>
            <a:r>
              <a:rPr lang="es-ES" i="1" dirty="0">
                <a:latin typeface="Verdana" panose="020B0604030504040204" pitchFamily="34" charset="0"/>
                <a:ea typeface="Verdana" panose="020B0604030504040204" pitchFamily="34" charset="0"/>
                <a:cs typeface="Verdana" panose="020B0604030504040204" pitchFamily="34" charset="0"/>
              </a:rPr>
              <a:t>en cuestión</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9634"/>
            <a:ext cx="2743200" cy="365125"/>
          </a:xfrm>
        </p:spPr>
        <p:txBody>
          <a:bodyPr/>
          <a:lstStyle/>
          <a:p>
            <a:fld id="{051FCF6E-8720-4F35-815E-E55C188A2FBC}" type="slidenum">
              <a:rPr lang="es-ES" sz="1800" smtClean="0">
                <a:solidFill>
                  <a:schemeClr val="accent1">
                    <a:lumMod val="60000"/>
                    <a:lumOff val="40000"/>
                  </a:schemeClr>
                </a:solidFill>
              </a:rPr>
              <a:t>37</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39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43651018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smtClean="0">
                <a:latin typeface="Verdana" panose="020B0604030504040204" pitchFamily="34" charset="0"/>
                <a:ea typeface="Verdana" panose="020B0604030504040204" pitchFamily="34" charset="0"/>
                <a:cs typeface="Verdana" panose="020B0604030504040204" pitchFamily="34" charset="0"/>
              </a:rPr>
              <a:t>OBLIGACIONES DE LOS ESTADOS PARTE</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131105"/>
            <a:ext cx="10515600" cy="4236443"/>
          </a:xfrm>
        </p:spPr>
        <p:txBody>
          <a:bodyPr>
            <a:normAutofit fontScale="85000" lnSpcReduction="2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smtClean="0">
                <a:latin typeface="Verdana" panose="020B0604030504040204" pitchFamily="34" charset="0"/>
                <a:ea typeface="Verdana" panose="020B0604030504040204" pitchFamily="34" charset="0"/>
                <a:cs typeface="Verdana" panose="020B0604030504040204" pitchFamily="34" charset="0"/>
              </a:rPr>
              <a:t>Los </a:t>
            </a:r>
            <a:r>
              <a:rPr lang="es-ES" i="1" dirty="0">
                <a:latin typeface="Verdana" panose="020B0604030504040204" pitchFamily="34" charset="0"/>
                <a:ea typeface="Verdana" panose="020B0604030504040204" pitchFamily="34" charset="0"/>
                <a:cs typeface="Verdana" panose="020B0604030504040204" pitchFamily="34" charset="0"/>
              </a:rPr>
              <a:t>Estados Partes deben implementar los siguientes derechos básicos con efecto inmediato:</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a.- </a:t>
            </a:r>
            <a:r>
              <a:rPr lang="es-ES" i="1" dirty="0">
                <a:latin typeface="Verdana" panose="020B0604030504040204" pitchFamily="34" charset="0"/>
                <a:ea typeface="Verdana" panose="020B0604030504040204" pitchFamily="34" charset="0"/>
                <a:cs typeface="Verdana" panose="020B0604030504040204" pitchFamily="34" charset="0"/>
              </a:rPr>
              <a:t>La adopción de medidas de acción positiva no constituye una </a:t>
            </a:r>
            <a:r>
              <a:rPr lang="es-ES" i="1" dirty="0" smtClean="0">
                <a:latin typeface="Verdana" panose="020B0604030504040204" pitchFamily="34" charset="0"/>
                <a:ea typeface="Verdana" panose="020B0604030504040204" pitchFamily="34" charset="0"/>
                <a:cs typeface="Verdana" panose="020B0604030504040204" pitchFamily="34" charset="0"/>
              </a:rPr>
              <a:t>violación </a:t>
            </a:r>
            <a:r>
              <a:rPr lang="es-ES" i="1" dirty="0">
                <a:latin typeface="Verdana" panose="020B0604030504040204" pitchFamily="34" charset="0"/>
                <a:ea typeface="Verdana" panose="020B0604030504040204" pitchFamily="34" charset="0"/>
                <a:cs typeface="Verdana" panose="020B0604030504040204" pitchFamily="34" charset="0"/>
              </a:rPr>
              <a:t>del derecho a la no </a:t>
            </a:r>
            <a:r>
              <a:rPr lang="es-ES" i="1" dirty="0" smtClean="0">
                <a:latin typeface="Verdana" panose="020B0604030504040204" pitchFamily="34" charset="0"/>
                <a:ea typeface="Verdana" panose="020B0604030504040204" pitchFamily="34" charset="0"/>
                <a:cs typeface="Verdana" panose="020B0604030504040204" pitchFamily="34" charset="0"/>
              </a:rPr>
              <a:t>discriminación </a:t>
            </a:r>
            <a:r>
              <a:rPr lang="es-ES" i="1" dirty="0">
                <a:latin typeface="Verdana" panose="020B0604030504040204" pitchFamily="34" charset="0"/>
                <a:ea typeface="Verdana" panose="020B0604030504040204" pitchFamily="34" charset="0"/>
                <a:cs typeface="Verdana" panose="020B0604030504040204" pitchFamily="34" charset="0"/>
              </a:rPr>
              <a:t>con respecto a la </a:t>
            </a:r>
            <a:r>
              <a:rPr lang="es-ES" i="1" dirty="0" smtClean="0">
                <a:latin typeface="Verdana" panose="020B0604030504040204" pitchFamily="34" charset="0"/>
                <a:ea typeface="Verdana" panose="020B0604030504040204" pitchFamily="34" charset="0"/>
                <a:cs typeface="Verdana" panose="020B0604030504040204" pitchFamily="34" charset="0"/>
              </a:rPr>
              <a:t>educación</a:t>
            </a:r>
            <a:r>
              <a:rPr lang="es-ES" i="1" dirty="0">
                <a:latin typeface="Verdana" panose="020B0604030504040204" pitchFamily="34" charset="0"/>
                <a:ea typeface="Verdana" panose="020B0604030504040204" pitchFamily="34" charset="0"/>
                <a:cs typeface="Verdana" panose="020B0604030504040204" pitchFamily="34" charset="0"/>
              </a:rPr>
              <a:t>, siempre que dichas medidas no lleven al </a:t>
            </a:r>
            <a:r>
              <a:rPr lang="es-ES" i="1" dirty="0" smtClean="0">
                <a:latin typeface="Verdana" panose="020B0604030504040204" pitchFamily="34" charset="0"/>
                <a:ea typeface="Verdana" panose="020B0604030504040204" pitchFamily="34" charset="0"/>
                <a:cs typeface="Verdana" panose="020B0604030504040204" pitchFamily="34" charset="0"/>
              </a:rPr>
              <a:t>mantenimiento </a:t>
            </a:r>
            <a:r>
              <a:rPr lang="es-ES" i="1" dirty="0">
                <a:latin typeface="Verdana" panose="020B0604030504040204" pitchFamily="34" charset="0"/>
                <a:ea typeface="Verdana" panose="020B0604030504040204" pitchFamily="34" charset="0"/>
                <a:cs typeface="Verdana" panose="020B0604030504040204" pitchFamily="34" charset="0"/>
              </a:rPr>
              <a:t>de </a:t>
            </a:r>
            <a:r>
              <a:rPr lang="es-ES" i="1" dirty="0" smtClean="0">
                <a:latin typeface="Verdana" panose="020B0604030504040204" pitchFamily="34" charset="0"/>
                <a:ea typeface="Verdana" panose="020B0604030504040204" pitchFamily="34" charset="0"/>
                <a:cs typeface="Verdana" panose="020B0604030504040204" pitchFamily="34" charset="0"/>
              </a:rPr>
              <a:t>estándares </a:t>
            </a:r>
            <a:r>
              <a:rPr lang="es-ES" i="1" dirty="0">
                <a:latin typeface="Verdana" panose="020B0604030504040204" pitchFamily="34" charset="0"/>
                <a:ea typeface="Verdana" panose="020B0604030504040204" pitchFamily="34" charset="0"/>
                <a:cs typeface="Verdana" panose="020B0604030504040204" pitchFamily="34" charset="0"/>
              </a:rPr>
              <a:t>desiguales o separados para diferentes grupos</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b.- </a:t>
            </a:r>
            <a:r>
              <a:rPr lang="es-ES" sz="3000" i="1" dirty="0">
                <a:solidFill>
                  <a:srgbClr val="C00000"/>
                </a:solidFill>
                <a:latin typeface="Verdana" panose="020B0604030504040204" pitchFamily="34" charset="0"/>
                <a:ea typeface="Verdana" panose="020B0604030504040204" pitchFamily="34" charset="0"/>
                <a:cs typeface="Verdana" panose="020B0604030504040204" pitchFamily="34" charset="0"/>
              </a:rPr>
              <a:t>Los ajustes razonables </a:t>
            </a:r>
            <a:r>
              <a:rPr lang="es-ES" sz="3000" i="1" dirty="0">
                <a:latin typeface="Verdana" panose="020B0604030504040204" pitchFamily="34" charset="0"/>
                <a:ea typeface="Verdana" panose="020B0604030504040204" pitchFamily="34" charset="0"/>
                <a:cs typeface="Verdana" panose="020B0604030504040204" pitchFamily="34" charset="0"/>
              </a:rPr>
              <a:t>para asegurar la no exclusión de la </a:t>
            </a:r>
            <a:r>
              <a:rPr lang="es-ES" sz="3000" i="1" dirty="0" smtClean="0">
                <a:latin typeface="Verdana" panose="020B0604030504040204" pitchFamily="34" charset="0"/>
                <a:ea typeface="Verdana" panose="020B0604030504040204" pitchFamily="34" charset="0"/>
                <a:cs typeface="Verdana" panose="020B0604030504040204" pitchFamily="34" charset="0"/>
              </a:rPr>
              <a:t>educación </a:t>
            </a:r>
            <a:r>
              <a:rPr lang="es-ES" sz="3000" i="1" dirty="0">
                <a:latin typeface="Verdana" panose="020B0604030504040204" pitchFamily="34" charset="0"/>
                <a:ea typeface="Verdana" panose="020B0604030504040204" pitchFamily="34" charset="0"/>
                <a:cs typeface="Verdana" panose="020B0604030504040204" pitchFamily="34" charset="0"/>
              </a:rPr>
              <a:t>de las personas con </a:t>
            </a:r>
            <a:r>
              <a:rPr lang="es-ES" sz="3000" i="1" dirty="0" smtClean="0">
                <a:latin typeface="Verdana" panose="020B0604030504040204" pitchFamily="34" charset="0"/>
                <a:ea typeface="Verdana" panose="020B0604030504040204" pitchFamily="34" charset="0"/>
                <a:cs typeface="Verdana" panose="020B0604030504040204" pitchFamily="34" charset="0"/>
              </a:rPr>
              <a:t>discapacidad. El </a:t>
            </a:r>
            <a:r>
              <a:rPr lang="es-ES" sz="3000" i="1" dirty="0">
                <a:latin typeface="Verdana" panose="020B0604030504040204" pitchFamily="34" charset="0"/>
                <a:ea typeface="Verdana" panose="020B0604030504040204" pitchFamily="34" charset="0"/>
                <a:cs typeface="Verdana" panose="020B0604030504040204" pitchFamily="34" charset="0"/>
              </a:rPr>
              <a:t>fracaso de </a:t>
            </a:r>
            <a:r>
              <a:rPr lang="es-ES" sz="3000" i="1" dirty="0" smtClean="0">
                <a:latin typeface="Verdana" panose="020B0604030504040204" pitchFamily="34" charset="0"/>
                <a:ea typeface="Verdana" panose="020B0604030504040204" pitchFamily="34" charset="0"/>
                <a:cs typeface="Verdana" panose="020B0604030504040204" pitchFamily="34" charset="0"/>
              </a:rPr>
              <a:t>proporcionar </a:t>
            </a:r>
            <a:r>
              <a:rPr lang="es-ES" sz="3000" i="1" dirty="0">
                <a:latin typeface="Verdana" panose="020B0604030504040204" pitchFamily="34" charset="0"/>
                <a:ea typeface="Verdana" panose="020B0604030504040204" pitchFamily="34" charset="0"/>
                <a:cs typeface="Verdana" panose="020B0604030504040204" pitchFamily="34" charset="0"/>
              </a:rPr>
              <a:t>ajustes razonables constituye una </a:t>
            </a:r>
            <a:r>
              <a:rPr lang="es-ES" sz="3000" i="1" dirty="0">
                <a:solidFill>
                  <a:srgbClr val="C00000"/>
                </a:solidFill>
                <a:latin typeface="Verdana" panose="020B0604030504040204" pitchFamily="34" charset="0"/>
                <a:ea typeface="Verdana" panose="020B0604030504040204" pitchFamily="34" charset="0"/>
                <a:cs typeface="Verdana" panose="020B0604030504040204" pitchFamily="34" charset="0"/>
              </a:rPr>
              <a:t>discriminación</a:t>
            </a:r>
            <a:r>
              <a:rPr lang="es-ES" sz="3000" i="1" dirty="0">
                <a:latin typeface="Verdana" panose="020B0604030504040204" pitchFamily="34" charset="0"/>
                <a:ea typeface="Verdana" panose="020B0604030504040204" pitchFamily="34" charset="0"/>
                <a:cs typeface="Verdana" panose="020B0604030504040204" pitchFamily="34" charset="0"/>
              </a:rPr>
              <a:t> </a:t>
            </a:r>
            <a:r>
              <a:rPr lang="es-ES" sz="3000" i="1" dirty="0" smtClean="0">
                <a:latin typeface="Verdana" panose="020B0604030504040204" pitchFamily="34" charset="0"/>
                <a:ea typeface="Verdana" panose="020B0604030504040204" pitchFamily="34" charset="0"/>
                <a:cs typeface="Verdana" panose="020B0604030504040204" pitchFamily="34" charset="0"/>
              </a:rPr>
              <a:t>	por motivos de </a:t>
            </a:r>
            <a:r>
              <a:rPr lang="es-ES" sz="3000" i="1" dirty="0">
                <a:latin typeface="Verdana" panose="020B0604030504040204" pitchFamily="34" charset="0"/>
                <a:ea typeface="Verdana" panose="020B0604030504040204" pitchFamily="34" charset="0"/>
                <a:cs typeface="Verdana" panose="020B0604030504040204" pitchFamily="34" charset="0"/>
              </a:rPr>
              <a:t>discapacidad</a:t>
            </a:r>
            <a:r>
              <a:rPr lang="es-ES" sz="3000" i="1" dirty="0" smtClean="0">
                <a:latin typeface="Verdana" panose="020B0604030504040204" pitchFamily="34" charset="0"/>
                <a:ea typeface="Verdana" panose="020B0604030504040204" pitchFamily="34" charset="0"/>
                <a:cs typeface="Verdana" panose="020B0604030504040204" pitchFamily="34" charset="0"/>
              </a:rPr>
              <a:t>.</a:t>
            </a:r>
            <a:endParaRPr lang="es-ES" sz="3900"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  c.- </a:t>
            </a:r>
            <a:r>
              <a:rPr lang="es-ES" sz="3000" i="1" dirty="0">
                <a:latin typeface="Verdana" panose="020B0604030504040204" pitchFamily="34" charset="0"/>
                <a:ea typeface="Verdana" panose="020B0604030504040204" pitchFamily="34" charset="0"/>
                <a:cs typeface="Verdana" panose="020B0604030504040204" pitchFamily="34" charset="0"/>
              </a:rPr>
              <a:t>Los Estados Partes han de tomar todas las medidas apropiadas </a:t>
            </a:r>
            <a:r>
              <a:rPr lang="es-ES" sz="3000" i="1" dirty="0" smtClean="0">
                <a:latin typeface="Verdana" panose="020B0604030504040204" pitchFamily="34" charset="0"/>
                <a:ea typeface="Verdana" panose="020B0604030504040204" pitchFamily="34" charset="0"/>
                <a:cs typeface="Verdana" panose="020B0604030504040204" pitchFamily="34" charset="0"/>
              </a:rPr>
              <a:t>para </a:t>
            </a:r>
            <a:r>
              <a:rPr lang="es-ES" sz="3000" i="1" dirty="0">
                <a:latin typeface="Verdana" panose="020B0604030504040204" pitchFamily="34" charset="0"/>
                <a:ea typeface="Verdana" panose="020B0604030504040204" pitchFamily="34" charset="0"/>
                <a:cs typeface="Verdana" panose="020B0604030504040204" pitchFamily="34" charset="0"/>
              </a:rPr>
              <a:t>garantizar este derecho, </a:t>
            </a:r>
            <a:r>
              <a:rPr lang="es-ES" sz="3000" i="1" dirty="0" smtClean="0">
                <a:latin typeface="Verdana" panose="020B0604030504040204" pitchFamily="34" charset="0"/>
                <a:ea typeface="Verdana" panose="020B0604030504040204" pitchFamily="34" charset="0"/>
                <a:cs typeface="Verdana" panose="020B0604030504040204" pitchFamily="34" charset="0"/>
              </a:rPr>
              <a:t>sobre </a:t>
            </a:r>
            <a:r>
              <a:rPr lang="es-ES" sz="3000" i="1" dirty="0">
                <a:latin typeface="Verdana" panose="020B0604030504040204" pitchFamily="34" charset="0"/>
                <a:ea typeface="Verdana" panose="020B0604030504040204" pitchFamily="34" charset="0"/>
                <a:cs typeface="Verdana" panose="020B0604030504040204" pitchFamily="34" charset="0"/>
              </a:rPr>
              <a:t>la base de la inclusión</a:t>
            </a:r>
            <a:r>
              <a:rPr lang="es-ES" sz="2000"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38</a:t>
            </a:fld>
            <a:endParaRPr lang="es-ES" sz="1800" dirty="0">
              <a:solidFill>
                <a:schemeClr val="accent1">
                  <a:lumMod val="60000"/>
                  <a:lumOff val="40000"/>
                </a:schemeClr>
              </a:solidFill>
            </a:endParaRPr>
          </a:p>
        </p:txBody>
      </p:sp>
      <p:sp>
        <p:nvSpPr>
          <p:cNvPr id="13" name="CuadroTexto 12"/>
          <p:cNvSpPr txBox="1"/>
          <p:nvPr/>
        </p:nvSpPr>
        <p:spPr>
          <a:xfrm>
            <a:off x="10838639"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40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5108464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2131352"/>
            <a:ext cx="10864735" cy="403090"/>
          </a:xfrm>
        </p:spPr>
        <p:txBody>
          <a:bodyPr>
            <a:normAutofit fontScale="90000"/>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804867"/>
            <a:ext cx="10515600" cy="4827327"/>
          </a:xfrm>
        </p:spPr>
        <p:txBody>
          <a:bodyPr>
            <a:normAutofit/>
          </a:bodyPr>
          <a:lstStyle/>
          <a:p>
            <a:pPr marL="0" indent="0" algn="just">
              <a:buNone/>
            </a:pPr>
            <a:r>
              <a:rPr lang="es-ES" b="1" i="1" dirty="0" smtClean="0"/>
              <a:t>«</a:t>
            </a:r>
            <a:r>
              <a:rPr lang="es-ES" i="1" dirty="0">
                <a:latin typeface="Verdana" panose="020B0604030504040204" pitchFamily="34" charset="0"/>
                <a:ea typeface="Verdana" panose="020B0604030504040204" pitchFamily="34" charset="0"/>
                <a:cs typeface="Verdana" panose="020B0604030504040204" pitchFamily="34" charset="0"/>
              </a:rPr>
              <a:t>Los Estados Partes han de reconocer la indivisibilidad e interdependencia de todos los derechos humanos. La educación es integral para la realización plena y eficaz de otros </a:t>
            </a:r>
            <a:r>
              <a:rPr lang="es-ES" i="1" dirty="0" smtClean="0">
                <a:latin typeface="Verdana" panose="020B0604030504040204" pitchFamily="34" charset="0"/>
                <a:ea typeface="Verdana" panose="020B0604030504040204" pitchFamily="34" charset="0"/>
                <a:cs typeface="Verdana" panose="020B0604030504040204" pitchFamily="34" charset="0"/>
              </a:rPr>
              <a:t>derechos. </a:t>
            </a:r>
            <a:r>
              <a:rPr lang="es-ES" i="1" dirty="0">
                <a:latin typeface="Verdana" panose="020B0604030504040204" pitchFamily="34" charset="0"/>
                <a:ea typeface="Verdana" panose="020B0604030504040204" pitchFamily="34" charset="0"/>
                <a:cs typeface="Verdana" panose="020B0604030504040204" pitchFamily="34" charset="0"/>
              </a:rPr>
              <a:t>Por el contrario, el derecho a la educación inclusiva sólo puede realizarse si se implementan ciertos derechos. Debe basarse en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creación de entornos inclusivos</a:t>
            </a:r>
            <a:r>
              <a:rPr lang="es-ES" i="1" dirty="0">
                <a:latin typeface="Verdana" panose="020B0604030504040204" pitchFamily="34" charset="0"/>
                <a:ea typeface="Verdana" panose="020B0604030504040204" pitchFamily="34" charset="0"/>
                <a:cs typeface="Verdana" panose="020B0604030504040204" pitchFamily="34" charset="0"/>
              </a:rPr>
              <a:t> en un nivel social más amplio</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39</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42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7060434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140335"/>
            <a:ext cx="10864735" cy="732450"/>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INTRODUCCIÓN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1909612"/>
            <a:ext cx="10515600" cy="4441312"/>
          </a:xfrm>
        </p:spPr>
        <p:txBody>
          <a:bodyPr>
            <a:normAutofit fontScale="92500" lnSpcReduction="2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Las barreras que impiden el acceso a la educación inclusiva a las personas con discapacidad pueden atribuirse a diferentes factores, incluyendo</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a.- </a:t>
            </a:r>
            <a:r>
              <a:rPr lang="es-ES" i="1" dirty="0">
                <a:latin typeface="Verdana" panose="020B0604030504040204" pitchFamily="34" charset="0"/>
                <a:ea typeface="Verdana" panose="020B0604030504040204" pitchFamily="34" charset="0"/>
                <a:cs typeface="Verdana" panose="020B0604030504040204" pitchFamily="34" charset="0"/>
              </a:rPr>
              <a:t>El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fracaso en comprender </a:t>
            </a:r>
            <a:r>
              <a:rPr lang="es-ES" i="1" dirty="0">
                <a:latin typeface="Verdana" panose="020B0604030504040204" pitchFamily="34" charset="0"/>
                <a:ea typeface="Verdana" panose="020B0604030504040204" pitchFamily="34" charset="0"/>
                <a:cs typeface="Verdana" panose="020B0604030504040204" pitchFamily="34" charset="0"/>
              </a:rPr>
              <a:t>y/o implementar el modelo de los </a:t>
            </a:r>
            <a:r>
              <a:rPr lang="es-ES" i="1" dirty="0" smtClean="0">
                <a:latin typeface="Verdana" panose="020B0604030504040204" pitchFamily="34" charset="0"/>
                <a:ea typeface="Verdana" panose="020B0604030504040204" pitchFamily="34" charset="0"/>
                <a:cs typeface="Verdana" panose="020B0604030504040204" pitchFamily="34" charset="0"/>
              </a:rPr>
              <a:t>	derechos humanos.</a:t>
            </a:r>
            <a:br>
              <a:rPr lang="es-ES" i="1" dirty="0" smtClean="0">
                <a:latin typeface="Verdana" panose="020B0604030504040204" pitchFamily="34" charset="0"/>
                <a:ea typeface="Verdana" panose="020B0604030504040204" pitchFamily="34" charset="0"/>
                <a:cs typeface="Verdana" panose="020B0604030504040204" pitchFamily="34" charset="0"/>
              </a:rPr>
            </a:br>
            <a:endParaRPr lang="es-ES" sz="2000"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b.- </a:t>
            </a:r>
            <a:r>
              <a:rPr lang="es-ES" i="1" dirty="0">
                <a:latin typeface="Verdana" panose="020B0604030504040204" pitchFamily="34" charset="0"/>
                <a:ea typeface="Verdana" panose="020B0604030504040204" pitchFamily="34" charset="0"/>
                <a:cs typeface="Verdana" panose="020B0604030504040204" pitchFamily="34" charset="0"/>
              </a:rPr>
              <a:t>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falta de conocimiento </a:t>
            </a:r>
            <a:r>
              <a:rPr lang="es-ES" i="1" dirty="0">
                <a:latin typeface="Verdana" panose="020B0604030504040204" pitchFamily="34" charset="0"/>
                <a:ea typeface="Verdana" panose="020B0604030504040204" pitchFamily="34" charset="0"/>
                <a:cs typeface="Verdana" panose="020B0604030504040204" pitchFamily="34" charset="0"/>
              </a:rPr>
              <a:t>sobre la naturaleza y las ventajas de la </a:t>
            </a:r>
            <a:r>
              <a:rPr lang="es-ES" i="1" dirty="0" smtClean="0">
                <a:latin typeface="Verdana" panose="020B0604030504040204" pitchFamily="34" charset="0"/>
                <a:ea typeface="Verdana" panose="020B0604030504040204" pitchFamily="34" charset="0"/>
                <a:cs typeface="Verdana" panose="020B0604030504040204" pitchFamily="34" charset="0"/>
              </a:rPr>
              <a:t>	educación </a:t>
            </a:r>
            <a:r>
              <a:rPr lang="es-ES" i="1" dirty="0">
                <a:latin typeface="Verdana" panose="020B0604030504040204" pitchFamily="34" charset="0"/>
                <a:ea typeface="Verdana" panose="020B0604030504040204" pitchFamily="34" charset="0"/>
                <a:cs typeface="Verdana" panose="020B0604030504040204" pitchFamily="34" charset="0"/>
              </a:rPr>
              <a:t>inclusiva y </a:t>
            </a:r>
            <a:r>
              <a:rPr lang="es-ES" i="1" dirty="0" smtClean="0">
                <a:latin typeface="Verdana" panose="020B0604030504040204" pitchFamily="34" charset="0"/>
                <a:ea typeface="Verdana" panose="020B0604030504040204" pitchFamily="34" charset="0"/>
                <a:cs typeface="Verdana" panose="020B0604030504040204" pitchFamily="34" charset="0"/>
              </a:rPr>
              <a:t>de 	calidad</a:t>
            </a:r>
            <a:r>
              <a:rPr lang="es-ES" i="1" dirty="0">
                <a:latin typeface="Verdana" panose="020B0604030504040204" pitchFamily="34" charset="0"/>
                <a:ea typeface="Verdana" panose="020B0604030504040204" pitchFamily="34" charset="0"/>
                <a:cs typeface="Verdana" panose="020B0604030504040204" pitchFamily="34" charset="0"/>
              </a:rPr>
              <a:t>, y la </a:t>
            </a:r>
            <a:r>
              <a:rPr lang="es-ES" i="1" dirty="0" smtClean="0">
                <a:latin typeface="Verdana" panose="020B0604030504040204" pitchFamily="34" charset="0"/>
                <a:ea typeface="Verdana" panose="020B0604030504040204" pitchFamily="34" charset="0"/>
                <a:cs typeface="Verdana" panose="020B0604030504040204" pitchFamily="34" charset="0"/>
              </a:rPr>
              <a:t>diversidad.</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c.-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falta de voluntad política</a:t>
            </a:r>
            <a:r>
              <a:rPr lang="es-ES" i="1" dirty="0">
                <a:latin typeface="Verdana" panose="020B0604030504040204" pitchFamily="34" charset="0"/>
                <a:ea typeface="Verdana" panose="020B0604030504040204" pitchFamily="34" charset="0"/>
                <a:cs typeface="Verdana" panose="020B0604030504040204" pitchFamily="34" charset="0"/>
              </a:rPr>
              <a:t>, conocimiento técnico y capacidad </a:t>
            </a:r>
            <a:r>
              <a:rPr lang="es-ES" i="1" dirty="0" smtClean="0">
                <a:latin typeface="Verdana" panose="020B0604030504040204" pitchFamily="34" charset="0"/>
                <a:ea typeface="Verdana" panose="020B0604030504040204" pitchFamily="34" charset="0"/>
                <a:cs typeface="Verdana" panose="020B0604030504040204" pitchFamily="34" charset="0"/>
              </a:rPr>
              <a:t>	para </a:t>
            </a:r>
            <a:r>
              <a:rPr lang="es-ES" i="1" dirty="0">
                <a:latin typeface="Verdana" panose="020B0604030504040204" pitchFamily="34" charset="0"/>
                <a:ea typeface="Verdana" panose="020B0604030504040204" pitchFamily="34" charset="0"/>
                <a:cs typeface="Verdana" panose="020B0604030504040204" pitchFamily="34" charset="0"/>
              </a:rPr>
              <a:t>implementar el </a:t>
            </a:r>
            <a:r>
              <a:rPr lang="es-ES" i="1" dirty="0" smtClean="0">
                <a:latin typeface="Verdana" panose="020B0604030504040204" pitchFamily="34" charset="0"/>
                <a:ea typeface="Verdana" panose="020B0604030504040204" pitchFamily="34" charset="0"/>
                <a:cs typeface="Verdana" panose="020B0604030504040204" pitchFamily="34" charset="0"/>
              </a:rPr>
              <a:t>derecho 	a </a:t>
            </a:r>
            <a:r>
              <a:rPr lang="es-ES" i="1" dirty="0">
                <a:latin typeface="Verdana" panose="020B0604030504040204" pitchFamily="34" charset="0"/>
                <a:ea typeface="Verdana" panose="020B0604030504040204" pitchFamily="34" charset="0"/>
                <a:cs typeface="Verdana" panose="020B0604030504040204" pitchFamily="34" charset="0"/>
              </a:rPr>
              <a:t>la educación inclusiva, </a:t>
            </a:r>
            <a:r>
              <a:rPr lang="es-ES" i="1" dirty="0" smtClean="0">
                <a:latin typeface="Verdana" panose="020B0604030504040204" pitchFamily="34" charset="0"/>
                <a:ea typeface="Verdana" panose="020B0604030504040204" pitchFamily="34" charset="0"/>
                <a:cs typeface="Verdana" panose="020B0604030504040204" pitchFamily="34" charset="0"/>
              </a:rPr>
              <a:t>	incluyendo </a:t>
            </a:r>
            <a:r>
              <a:rPr lang="es-ES" i="1" dirty="0">
                <a:latin typeface="Verdana" panose="020B0604030504040204" pitchFamily="34" charset="0"/>
                <a:ea typeface="Verdana" panose="020B0604030504040204" pitchFamily="34" charset="0"/>
                <a:cs typeface="Verdana" panose="020B0604030504040204" pitchFamily="34" charset="0"/>
              </a:rPr>
              <a:t>la insuficiente formación del cuerpo </a:t>
            </a:r>
            <a:r>
              <a:rPr lang="es-ES" i="1" dirty="0" smtClean="0">
                <a:latin typeface="Verdana" panose="020B0604030504040204" pitchFamily="34" charset="0"/>
                <a:ea typeface="Verdana" panose="020B0604030504040204" pitchFamily="34" charset="0"/>
                <a:cs typeface="Verdana" panose="020B0604030504040204" pitchFamily="34" charset="0"/>
              </a:rPr>
              <a:t>docente</a:t>
            </a:r>
            <a:r>
              <a:rPr lang="es-ES" i="1" dirty="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sz="3600"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p:cNvSpPr/>
          <p:nvPr/>
        </p:nvSpPr>
        <p:spPr>
          <a:xfrm>
            <a:off x="187890" y="272534"/>
            <a:ext cx="11786992" cy="630363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10" name="Marcador de número de diapositiva 9"/>
          <p:cNvSpPr>
            <a:spLocks noGrp="1"/>
          </p:cNvSpPr>
          <p:nvPr>
            <p:ph type="sldNum" sz="quarter" idx="12"/>
          </p:nvPr>
        </p:nvSpPr>
        <p:spPr>
          <a:xfrm>
            <a:off x="9231682" y="305033"/>
            <a:ext cx="2743200" cy="365125"/>
          </a:xfrm>
        </p:spPr>
        <p:txBody>
          <a:bodyPr/>
          <a:lstStyle/>
          <a:p>
            <a:fld id="{051FCF6E-8720-4F35-815E-E55C188A2FBC}" type="slidenum">
              <a:rPr lang="es-ES" sz="1800" smtClean="0">
                <a:solidFill>
                  <a:schemeClr val="accent1">
                    <a:lumMod val="60000"/>
                    <a:lumOff val="40000"/>
                  </a:schemeClr>
                </a:solidFill>
              </a:rPr>
              <a:t>4</a:t>
            </a:fld>
            <a:endParaRPr lang="es-ES" sz="1800" dirty="0">
              <a:solidFill>
                <a:schemeClr val="accent1">
                  <a:lumMod val="60000"/>
                  <a:lumOff val="40000"/>
                </a:schemeClr>
              </a:solidFill>
            </a:endParaRPr>
          </a:p>
        </p:txBody>
      </p:sp>
      <p:sp>
        <p:nvSpPr>
          <p:cNvPr id="14" name="CuadroTexto 13"/>
          <p:cNvSpPr txBox="1"/>
          <p:nvPr/>
        </p:nvSpPr>
        <p:spPr>
          <a:xfrm>
            <a:off x="10960246" y="620683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4</a:t>
            </a:r>
          </a:p>
        </p:txBody>
      </p:sp>
    </p:spTree>
    <p:extLst>
      <p:ext uri="{BB962C8B-B14F-4D97-AF65-F5344CB8AC3E}">
        <p14:creationId xmlns:p14="http://schemas.microsoft.com/office/powerpoint/2010/main" val="233884714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360815"/>
            <a:ext cx="10864735" cy="659108"/>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581479"/>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artículo 5 consagra el principio de igualdad ante la ley de todas las personas</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40</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43</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36028422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405470"/>
            <a:ext cx="10864735" cy="836812"/>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945815" y="3424844"/>
            <a:ext cx="10515600" cy="4108064"/>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deben adoptar medidas para construir una cultura de la diversidad, participación e implicación en la vida comunitaria y para poner de relieve la educación inclusiva como un medio para lograr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una educación de calidad para todos los estudiantes</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41</a:t>
            </a:fld>
            <a:endParaRPr lang="es-ES" sz="1800" dirty="0">
              <a:solidFill>
                <a:schemeClr val="accent1">
                  <a:lumMod val="60000"/>
                  <a:lumOff val="40000"/>
                </a:schemeClr>
              </a:solidFill>
            </a:endParaRPr>
          </a:p>
        </p:txBody>
      </p:sp>
      <p:sp>
        <p:nvSpPr>
          <p:cNvPr id="13" name="CuadroTexto 12"/>
          <p:cNvSpPr txBox="1"/>
          <p:nvPr/>
        </p:nvSpPr>
        <p:spPr>
          <a:xfrm>
            <a:off x="10840232"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46</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72870817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71258" y="2375801"/>
            <a:ext cx="6482541" cy="45719"/>
          </a:xfrm>
        </p:spPr>
        <p:txBody>
          <a:bodyPr>
            <a:normAutofit fontScale="90000"/>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030335"/>
            <a:ext cx="10515600" cy="4827327"/>
          </a:xfrm>
        </p:spPr>
        <p:txBody>
          <a:bodyPr>
            <a:normAutofit/>
          </a:bodyPr>
          <a:lstStyle/>
          <a:p>
            <a:pPr marL="0" indent="0" algn="just">
              <a:buNone/>
            </a:pPr>
            <a:r>
              <a:rPr lang="es-ES" b="1" i="1" dirty="0" smtClean="0"/>
              <a:t>«</a:t>
            </a:r>
            <a:r>
              <a:rPr lang="es-ES" i="1" dirty="0">
                <a:latin typeface="Verdana" panose="020B0604030504040204" pitchFamily="34" charset="0"/>
                <a:ea typeface="Verdana" panose="020B0604030504040204" pitchFamily="34" charset="0"/>
                <a:cs typeface="Verdana" panose="020B0604030504040204" pitchFamily="34" charset="0"/>
              </a:rPr>
              <a:t>El cumplimiento del derecho de las personas con discapacidad a disfrutar del nivel más alto posible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salud</a:t>
            </a:r>
            <a:r>
              <a:rPr lang="es-ES"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sin discriminación (artículo 25) es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parte integral </a:t>
            </a:r>
            <a:r>
              <a:rPr lang="es-ES" i="1" dirty="0">
                <a:latin typeface="Verdana" panose="020B0604030504040204" pitchFamily="34" charset="0"/>
                <a:ea typeface="Verdana" panose="020B0604030504040204" pitchFamily="34" charset="0"/>
                <a:cs typeface="Verdana" panose="020B0604030504040204" pitchFamily="34" charset="0"/>
              </a:rPr>
              <a:t>de la oportunidad de beneficiarse plenamente de la educación. La posibilidad de asistir a entornos educativos y aprender eficazmente está seriamente comprometida por la falta de acceso a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salud</a:t>
            </a:r>
            <a:r>
              <a:rPr lang="es-ES"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y a la atención 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tratamiento apropiados</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42</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52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43475549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454139"/>
            <a:ext cx="10515600" cy="5190581"/>
          </a:xfrm>
        </p:spPr>
        <p:txBody>
          <a:bodyPr>
            <a:normAutofit/>
          </a:bodyPr>
          <a:lstStyle/>
          <a:p>
            <a:pPr marL="0" indent="0" algn="just">
              <a:buNone/>
            </a:pPr>
            <a:r>
              <a:rPr lang="es-ES" b="1" i="1" dirty="0" smtClean="0"/>
              <a:t>«</a:t>
            </a:r>
            <a:r>
              <a:rPr lang="es-ES" i="1" dirty="0">
                <a:latin typeface="Verdana" panose="020B0604030504040204" pitchFamily="34" charset="0"/>
                <a:ea typeface="Verdana" panose="020B0604030504040204" pitchFamily="34" charset="0"/>
                <a:cs typeface="Verdana" panose="020B0604030504040204" pitchFamily="34" charset="0"/>
              </a:rPr>
              <a:t>Dichos servicios han de iniciarse en las etapas más tempranas posibles, adoptando un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enfoque multidisciplinar de evaluación </a:t>
            </a:r>
            <a:r>
              <a:rPr lang="es-ES" i="1" dirty="0">
                <a:latin typeface="Verdana" panose="020B0604030504040204" pitchFamily="34" charset="0"/>
                <a:ea typeface="Verdana" panose="020B0604030504040204" pitchFamily="34" charset="0"/>
                <a:cs typeface="Verdana" panose="020B0604030504040204" pitchFamily="34" charset="0"/>
              </a:rPr>
              <a:t>de las fortalezas del estudiante, y apoyar la máxima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independencia,</a:t>
            </a:r>
            <a:r>
              <a:rPr lang="es-ES"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autonomía, respeto por la dignidad, la plena capacidad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física, mental</a:t>
            </a:r>
            <a:r>
              <a:rPr lang="es-ES"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social y vocacional</a:t>
            </a:r>
            <a:r>
              <a:rPr lang="es-ES" i="1" dirty="0">
                <a:latin typeface="Verdana" panose="020B0604030504040204" pitchFamily="34" charset="0"/>
                <a:ea typeface="Verdana" panose="020B0604030504040204" pitchFamily="34" charset="0"/>
                <a:cs typeface="Verdana" panose="020B0604030504040204" pitchFamily="34" charset="0"/>
              </a:rPr>
              <a:t>, además de la inclusión y la participación en todos los aspectos de la vida. </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El </a:t>
            </a:r>
            <a:r>
              <a:rPr lang="es-ES" i="1" dirty="0">
                <a:latin typeface="Verdana" panose="020B0604030504040204" pitchFamily="34" charset="0"/>
                <a:ea typeface="Verdana" panose="020B0604030504040204" pitchFamily="34" charset="0"/>
                <a:cs typeface="Verdana" panose="020B0604030504040204" pitchFamily="34" charset="0"/>
              </a:rPr>
              <a:t>Comité subraya la importancia de apoyar el desarrollo de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rehabilitación</a:t>
            </a:r>
            <a:r>
              <a:rPr lang="es-ES" i="1" dirty="0">
                <a:latin typeface="Verdana" panose="020B0604030504040204" pitchFamily="34" charset="0"/>
                <a:ea typeface="Verdana" panose="020B0604030504040204" pitchFamily="34" charset="0"/>
                <a:cs typeface="Verdana" panose="020B0604030504040204" pitchFamily="34" charset="0"/>
              </a:rPr>
              <a:t> basada en la comunidad, que se ocupa de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identificación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temprana</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7389"/>
            <a:ext cx="2743200" cy="365125"/>
          </a:xfrm>
        </p:spPr>
        <p:txBody>
          <a:bodyPr/>
          <a:lstStyle/>
          <a:p>
            <a:fld id="{051FCF6E-8720-4F35-815E-E55C188A2FBC}" type="slidenum">
              <a:rPr lang="es-ES" sz="1800" smtClean="0">
                <a:solidFill>
                  <a:schemeClr val="accent1">
                    <a:lumMod val="60000"/>
                    <a:lumOff val="40000"/>
                  </a:schemeClr>
                </a:solidFill>
              </a:rPr>
              <a:t>43</a:t>
            </a:fld>
            <a:endParaRPr lang="es-ES" dirty="0">
              <a:solidFill>
                <a:schemeClr val="accent1">
                  <a:lumMod val="60000"/>
                  <a:lumOff val="40000"/>
                </a:schemeClr>
              </a:solidFill>
            </a:endParaRPr>
          </a:p>
        </p:txBody>
      </p:sp>
      <p:sp>
        <p:nvSpPr>
          <p:cNvPr id="13" name="CuadroTexto 12"/>
          <p:cNvSpPr txBox="1"/>
          <p:nvPr/>
        </p:nvSpPr>
        <p:spPr>
          <a:xfrm>
            <a:off x="10800044" y="6141957"/>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53</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35336709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131106"/>
            <a:ext cx="10515600" cy="4726893"/>
          </a:xfrm>
        </p:spPr>
        <p:txBody>
          <a:bodyPr>
            <a:normAutofit lnSpcReduction="1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deben garantizar un compromiso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integral e intersectorial</a:t>
            </a:r>
            <a:r>
              <a:rPr lang="es-ES" i="1" dirty="0">
                <a:latin typeface="Verdana" panose="020B0604030504040204" pitchFamily="34" charset="0"/>
                <a:ea typeface="Verdana" panose="020B0604030504040204" pitchFamily="34" charset="0"/>
                <a:cs typeface="Verdana" panose="020B0604030504040204" pitchFamily="34" charset="0"/>
              </a:rPr>
              <a:t> para la educación inclusiva en todo el gobierno. La educación inclusiva no puede ser asumida de forma aislada por los Ministerios de Educación</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Los vínculos también deben ser forjados con los proveedores de servicios, las organizaciones de personas con discapacidad, los medios de comunicación,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las organizaciones más amplias de la sociedad civil, </a:t>
            </a:r>
            <a:r>
              <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rPr>
              <a:t>las autoridades locales</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 las asociaciones y federaciones de estudiantes, universidades y centros de formación del profesorado.</a:t>
            </a:r>
            <a:r>
              <a:rPr lang="es-ES" b="1"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95543"/>
            <a:ext cx="2743200" cy="365125"/>
          </a:xfrm>
        </p:spPr>
        <p:txBody>
          <a:bodyPr/>
          <a:lstStyle/>
          <a:p>
            <a:fld id="{051FCF6E-8720-4F35-815E-E55C188A2FBC}" type="slidenum">
              <a:rPr lang="es-ES" sz="1800" smtClean="0">
                <a:solidFill>
                  <a:schemeClr val="accent1">
                    <a:lumMod val="60000"/>
                    <a:lumOff val="40000"/>
                  </a:schemeClr>
                </a:solidFill>
              </a:rPr>
              <a:t>44</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59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2110527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1213871"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1187335" y="2714527"/>
            <a:ext cx="10515600" cy="582533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en cada nivel, deben implementar 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introducir legislación, basada en el modelo de los derechos humanos</a:t>
            </a:r>
            <a:r>
              <a:rPr lang="es-ES" i="1" dirty="0">
                <a:latin typeface="Verdana" panose="020B0604030504040204" pitchFamily="34" charset="0"/>
                <a:ea typeface="Verdana" panose="020B0604030504040204" pitchFamily="34" charset="0"/>
                <a:cs typeface="Verdana" panose="020B0604030504040204" pitchFamily="34" charset="0"/>
              </a:rPr>
              <a:t> de la discapacidad, que cumpla plenamente con el artículo 24. </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El </a:t>
            </a:r>
            <a:r>
              <a:rPr lang="es-ES" i="1" dirty="0">
                <a:latin typeface="Verdana" panose="020B0604030504040204" pitchFamily="34" charset="0"/>
                <a:ea typeface="Verdana" panose="020B0604030504040204" pitchFamily="34" charset="0"/>
                <a:cs typeface="Verdana" panose="020B0604030504040204" pitchFamily="34" charset="0"/>
              </a:rPr>
              <a:t>Comité recuerda que el artículo </a:t>
            </a:r>
            <a:r>
              <a:rPr lang="es-ES" i="1" dirty="0" smtClean="0">
                <a:latin typeface="Verdana" panose="020B0604030504040204" pitchFamily="34" charset="0"/>
                <a:ea typeface="Verdana" panose="020B0604030504040204" pitchFamily="34" charset="0"/>
                <a:cs typeface="Verdana" panose="020B0604030504040204" pitchFamily="34" charset="0"/>
              </a:rPr>
              <a:t>4.5 exige </a:t>
            </a:r>
            <a:r>
              <a:rPr lang="es-ES" i="1" dirty="0">
                <a:latin typeface="Verdana" panose="020B0604030504040204" pitchFamily="34" charset="0"/>
                <a:ea typeface="Verdana" panose="020B0604030504040204" pitchFamily="34" charset="0"/>
                <a:cs typeface="Verdana" panose="020B0604030504040204" pitchFamily="34" charset="0"/>
              </a:rPr>
              <a:t>que los estados federales garanticen que el artículo 24 sea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implementado sin limitación alguna o excepción en todos los territorios que componen el estado</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0289"/>
            <a:ext cx="2743200" cy="365125"/>
          </a:xfrm>
        </p:spPr>
        <p:txBody>
          <a:bodyPr/>
          <a:lstStyle/>
          <a:p>
            <a:fld id="{051FCF6E-8720-4F35-815E-E55C188A2FBC}" type="slidenum">
              <a:rPr lang="es-ES" sz="1800" smtClean="0">
                <a:solidFill>
                  <a:schemeClr val="accent1">
                    <a:lumMod val="60000"/>
                    <a:lumOff val="40000"/>
                  </a:schemeClr>
                </a:solidFill>
              </a:rPr>
              <a:t>45</a:t>
            </a:fld>
            <a:endParaRPr lang="es-ES" sz="1800" dirty="0">
              <a:solidFill>
                <a:schemeClr val="accent1">
                  <a:lumMod val="60000"/>
                  <a:lumOff val="40000"/>
                </a:schemeClr>
              </a:solidFill>
            </a:endParaRPr>
          </a:p>
        </p:txBody>
      </p:sp>
      <p:sp>
        <p:nvSpPr>
          <p:cNvPr id="13" name="CuadroTexto 12"/>
          <p:cNvSpPr txBox="1"/>
          <p:nvPr/>
        </p:nvSpPr>
        <p:spPr>
          <a:xfrm>
            <a:off x="10800044" y="6141957"/>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71295970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54763"/>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Se deben abordar los problemas de flexibilidad, diversidad y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igualdad en todas las instituciones educativas</a:t>
            </a:r>
            <a:r>
              <a:rPr lang="es-ES" i="1" dirty="0">
                <a:latin typeface="Verdana" panose="020B0604030504040204" pitchFamily="34" charset="0"/>
                <a:ea typeface="Verdana" panose="020B0604030504040204" pitchFamily="34" charset="0"/>
                <a:cs typeface="Verdana" panose="020B0604030504040204" pitchFamily="34" charset="0"/>
              </a:rPr>
              <a:t> para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estudiantes</a:t>
            </a:r>
            <a:r>
              <a:rPr lang="es-ES" i="1" dirty="0">
                <a:latin typeface="Verdana" panose="020B0604030504040204" pitchFamily="34" charset="0"/>
                <a:ea typeface="Verdana" panose="020B0604030504040204" pitchFamily="34" charset="0"/>
                <a:cs typeface="Verdana" panose="020B0604030504040204" pitchFamily="34" charset="0"/>
              </a:rPr>
              <a:t>, así como identificar las responsabilidades en todos los niveles del gobierno. Los elementos clave, incluirán</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s-ES" i="1"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 </a:t>
            </a:r>
            <a:r>
              <a:rPr lang="es-ES" i="1" dirty="0">
                <a:latin typeface="Verdana" panose="020B0604030504040204" pitchFamily="34" charset="0"/>
                <a:ea typeface="Verdana" panose="020B0604030504040204" pitchFamily="34" charset="0"/>
                <a:cs typeface="Verdana" panose="020B0604030504040204" pitchFamily="34" charset="0"/>
              </a:rPr>
              <a:t>El cumplimiento con las normas </a:t>
            </a:r>
            <a:r>
              <a:rPr lang="es-ES" i="1" dirty="0" smtClean="0">
                <a:latin typeface="Verdana" panose="020B0604030504040204" pitchFamily="34" charset="0"/>
                <a:ea typeface="Verdana" panose="020B0604030504040204" pitchFamily="34" charset="0"/>
                <a:cs typeface="Verdana" panose="020B0604030504040204" pitchFamily="34" charset="0"/>
              </a:rPr>
              <a:t>internacionales </a:t>
            </a:r>
            <a:r>
              <a:rPr lang="es-ES" i="1" dirty="0">
                <a:latin typeface="Verdana" panose="020B0604030504040204" pitchFamily="34" charset="0"/>
                <a:ea typeface="Verdana" panose="020B0604030504040204" pitchFamily="34" charset="0"/>
                <a:cs typeface="Verdana" panose="020B0604030504040204" pitchFamily="34" charset="0"/>
              </a:rPr>
              <a:t>de los derechos </a:t>
            </a:r>
            <a:r>
              <a:rPr lang="es-ES" i="1" dirty="0" smtClean="0">
                <a:latin typeface="Verdana" panose="020B0604030504040204" pitchFamily="34" charset="0"/>
                <a:ea typeface="Verdana" panose="020B0604030504040204" pitchFamily="34" charset="0"/>
                <a:cs typeface="Verdana" panose="020B0604030504040204" pitchFamily="34" charset="0"/>
              </a:rPr>
              <a:t>	humanos.</a:t>
            </a:r>
            <a:endParaRPr lang="es-ES" sz="2000"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sz="3200" i="1" dirty="0" smtClean="0"/>
              <a:t>…</a:t>
            </a:r>
            <a:endParaRPr lang="es-ES" sz="2000" i="1" dirty="0" smtClean="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46</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61</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6132524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1063173" y="2454139"/>
            <a:ext cx="10515600" cy="4394559"/>
          </a:xfrm>
        </p:spPr>
        <p:txBody>
          <a:bodyPr>
            <a:normAutofit fontScale="92500" lnSpcReduction="2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 Los elementos clave, incluirán:</a:t>
            </a:r>
          </a:p>
          <a:p>
            <a:pPr marL="0" indent="0" algn="just">
              <a:buNone/>
            </a:pPr>
            <a:endParaRPr lang="es-ES" b="1"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b="1" i="1" dirty="0">
                <a:latin typeface="Verdana" panose="020B0604030504040204" pitchFamily="34" charset="0"/>
                <a:ea typeface="Verdana" panose="020B0604030504040204" pitchFamily="34" charset="0"/>
                <a:cs typeface="Verdana" panose="020B0604030504040204" pitchFamily="34" charset="0"/>
              </a:rPr>
              <a:t>b</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Una definición clara de inclusión y los objetivos específicos que </a:t>
            </a:r>
            <a:r>
              <a:rPr lang="es-ES" i="1" dirty="0" smtClean="0">
                <a:latin typeface="Verdana" panose="020B0604030504040204" pitchFamily="34" charset="0"/>
                <a:ea typeface="Verdana" panose="020B0604030504040204" pitchFamily="34" charset="0"/>
                <a:cs typeface="Verdana" panose="020B0604030504040204" pitchFamily="34" charset="0"/>
              </a:rPr>
              <a:t>	busca </a:t>
            </a:r>
            <a:r>
              <a:rPr lang="es-ES" i="1" dirty="0">
                <a:latin typeface="Verdana" panose="020B0604030504040204" pitchFamily="34" charset="0"/>
                <a:ea typeface="Verdana" panose="020B0604030504040204" pitchFamily="34" charset="0"/>
                <a:cs typeface="Verdana" panose="020B0604030504040204" pitchFamily="34" charset="0"/>
              </a:rPr>
              <a:t>lograr en todos los </a:t>
            </a:r>
            <a:r>
              <a:rPr lang="es-ES" i="1" dirty="0" smtClean="0">
                <a:latin typeface="Verdana" panose="020B0604030504040204" pitchFamily="34" charset="0"/>
                <a:ea typeface="Verdana" panose="020B0604030504040204" pitchFamily="34" charset="0"/>
                <a:cs typeface="Verdana" panose="020B0604030504040204" pitchFamily="34" charset="0"/>
              </a:rPr>
              <a:t>niveles educativos.</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c.- </a:t>
            </a:r>
            <a:r>
              <a:rPr lang="es-ES" i="1" dirty="0">
                <a:latin typeface="Verdana" panose="020B0604030504040204" pitchFamily="34" charset="0"/>
                <a:ea typeface="Verdana" panose="020B0604030504040204" pitchFamily="34" charset="0"/>
                <a:cs typeface="Verdana" panose="020B0604030504040204" pitchFamily="34" charset="0"/>
              </a:rPr>
              <a:t>El derecho sustantivo a la educación inclusiva como un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elemento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clave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del marco legislativo</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sz="2000" i="1" dirty="0" smtClean="0">
                <a:latin typeface="Verdana" panose="020B0604030504040204" pitchFamily="34" charset="0"/>
                <a:ea typeface="Verdana" panose="020B0604030504040204" pitchFamily="34" charset="0"/>
                <a:cs typeface="Verdana" panose="020B0604030504040204" pitchFamily="34" charset="0"/>
              </a:rPr>
              <a:t>    </a:t>
            </a:r>
            <a:r>
              <a:rPr lang="es-ES" b="1" i="1" dirty="0">
                <a:latin typeface="Verdana" panose="020B0604030504040204" pitchFamily="34" charset="0"/>
                <a:ea typeface="Verdana" panose="020B0604030504040204" pitchFamily="34" charset="0"/>
                <a:cs typeface="Verdana" panose="020B0604030504040204" pitchFamily="34" charset="0"/>
              </a:rPr>
              <a:t>d</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Una </a:t>
            </a:r>
            <a:r>
              <a:rPr lang="es-ES" i="1" dirty="0">
                <a:latin typeface="Verdana" panose="020B0604030504040204" pitchFamily="34" charset="0"/>
                <a:ea typeface="Verdana" panose="020B0604030504040204" pitchFamily="34" charset="0"/>
                <a:cs typeface="Verdana" panose="020B0604030504040204" pitchFamily="34" charset="0"/>
              </a:rPr>
              <a:t>garantía para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los estudiantes con y sin discapacidad del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mismo derecho </a:t>
            </a:r>
            <a:r>
              <a:rPr lang="es-ES" i="1" dirty="0">
                <a:latin typeface="Verdana" panose="020B0604030504040204" pitchFamily="34" charset="0"/>
                <a:ea typeface="Verdana" panose="020B0604030504040204" pitchFamily="34" charset="0"/>
                <a:cs typeface="Verdana" panose="020B0604030504040204" pitchFamily="34" charset="0"/>
              </a:rPr>
              <a:t>a acceder a </a:t>
            </a:r>
            <a:r>
              <a:rPr lang="es-ES" i="1" dirty="0" smtClean="0">
                <a:latin typeface="Verdana" panose="020B0604030504040204" pitchFamily="34" charset="0"/>
                <a:ea typeface="Verdana" panose="020B0604030504040204" pitchFamily="34" charset="0"/>
                <a:cs typeface="Verdana" panose="020B0604030504040204" pitchFamily="34" charset="0"/>
              </a:rPr>
              <a:t>oportunidades </a:t>
            </a:r>
            <a:r>
              <a:rPr lang="es-ES" i="1" dirty="0">
                <a:latin typeface="Verdana" panose="020B0604030504040204" pitchFamily="34" charset="0"/>
                <a:ea typeface="Verdana" panose="020B0604030504040204" pitchFamily="34" charset="0"/>
                <a:cs typeface="Verdana" panose="020B0604030504040204" pitchFamily="34" charset="0"/>
              </a:rPr>
              <a:t>de aprendizaje </a:t>
            </a:r>
            <a:r>
              <a:rPr lang="es-ES" i="1" dirty="0" smtClean="0">
                <a:latin typeface="Verdana" panose="020B0604030504040204" pitchFamily="34" charset="0"/>
                <a:ea typeface="Verdana" panose="020B0604030504040204" pitchFamily="34" charset="0"/>
                <a:cs typeface="Verdana" panose="020B0604030504040204" pitchFamily="34" charset="0"/>
              </a:rPr>
              <a:t>inclusivo </a:t>
            </a:r>
            <a:r>
              <a:rPr lang="es-ES" i="1" dirty="0">
                <a:latin typeface="Verdana" panose="020B0604030504040204" pitchFamily="34" charset="0"/>
                <a:ea typeface="Verdana" panose="020B0604030504040204" pitchFamily="34" charset="0"/>
                <a:cs typeface="Verdana" panose="020B0604030504040204" pitchFamily="34" charset="0"/>
              </a:rPr>
              <a:t>dentro del </a:t>
            </a:r>
            <a:r>
              <a:rPr lang="es-ES" i="1" dirty="0" smtClean="0">
                <a:latin typeface="Verdana" panose="020B0604030504040204" pitchFamily="34" charset="0"/>
                <a:ea typeface="Verdana" panose="020B0604030504040204" pitchFamily="34" charset="0"/>
                <a:cs typeface="Verdana" panose="020B0604030504040204" pitchFamily="34" charset="0"/>
              </a:rPr>
              <a:t>sistema </a:t>
            </a:r>
            <a:r>
              <a:rPr lang="es-ES" i="1" dirty="0">
                <a:latin typeface="Verdana" panose="020B0604030504040204" pitchFamily="34" charset="0"/>
                <a:ea typeface="Verdana" panose="020B0604030504040204" pitchFamily="34" charset="0"/>
                <a:cs typeface="Verdana" panose="020B0604030504040204" pitchFamily="34" charset="0"/>
              </a:rPr>
              <a:t>educativo ordinario y, para los </a:t>
            </a:r>
            <a:r>
              <a:rPr lang="es-ES" i="1" dirty="0" smtClean="0">
                <a:latin typeface="Verdana" panose="020B0604030504040204" pitchFamily="34" charset="0"/>
                <a:ea typeface="Verdana" panose="020B0604030504040204" pitchFamily="34" charset="0"/>
                <a:cs typeface="Verdana" panose="020B0604030504040204" pitchFamily="34" charset="0"/>
              </a:rPr>
              <a:t>	estudiantes </a:t>
            </a:r>
            <a:r>
              <a:rPr lang="es-ES" i="1" dirty="0">
                <a:latin typeface="Verdana" panose="020B0604030504040204" pitchFamily="34" charset="0"/>
                <a:ea typeface="Verdana" panose="020B0604030504040204" pitchFamily="34" charset="0"/>
                <a:cs typeface="Verdana" panose="020B0604030504040204" pitchFamily="34" charset="0"/>
              </a:rPr>
              <a:t>individuales, una </a:t>
            </a:r>
            <a:r>
              <a:rPr lang="es-ES" i="1" dirty="0" smtClean="0">
                <a:latin typeface="Verdana" panose="020B0604030504040204" pitchFamily="34" charset="0"/>
                <a:ea typeface="Verdana" panose="020B0604030504040204" pitchFamily="34" charset="0"/>
                <a:cs typeface="Verdana" panose="020B0604030504040204" pitchFamily="34" charset="0"/>
              </a:rPr>
              <a:t>garantía </a:t>
            </a:r>
            <a:r>
              <a:rPr lang="es-ES" i="1" dirty="0">
                <a:latin typeface="Verdana" panose="020B0604030504040204" pitchFamily="34" charset="0"/>
                <a:ea typeface="Verdana" panose="020B0604030504040204" pitchFamily="34" charset="0"/>
                <a:cs typeface="Verdana" panose="020B0604030504040204" pitchFamily="34" charset="0"/>
              </a:rPr>
              <a:t>para el acceso a los </a:t>
            </a:r>
            <a:r>
              <a:rPr lang="es-ES" i="1" dirty="0" smtClean="0">
                <a:latin typeface="Verdana" panose="020B0604030504040204" pitchFamily="34" charset="0"/>
                <a:ea typeface="Verdana" panose="020B0604030504040204" pitchFamily="34" charset="0"/>
                <a:cs typeface="Verdana" panose="020B0604030504040204" pitchFamily="34" charset="0"/>
              </a:rPr>
              <a:t>servicios </a:t>
            </a:r>
            <a:r>
              <a:rPr lang="es-ES" i="1" dirty="0">
                <a:latin typeface="Verdana" panose="020B0604030504040204" pitchFamily="34" charset="0"/>
                <a:ea typeface="Verdana" panose="020B0604030504040204" pitchFamily="34" charset="0"/>
                <a:cs typeface="Verdana" panose="020B0604030504040204" pitchFamily="34" charset="0"/>
              </a:rPr>
              <a:t>de apoyo necesarios a </a:t>
            </a:r>
            <a:r>
              <a:rPr lang="es-ES" i="1" dirty="0" smtClean="0">
                <a:latin typeface="Verdana" panose="020B0604030504040204" pitchFamily="34" charset="0"/>
                <a:ea typeface="Verdana" panose="020B0604030504040204" pitchFamily="34" charset="0"/>
                <a:cs typeface="Verdana" panose="020B0604030504040204" pitchFamily="34" charset="0"/>
              </a:rPr>
              <a:t>todos los niveles.</a:t>
            </a:r>
            <a:endParaRPr lang="es-ES"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sz="3200" i="1" dirty="0" smtClean="0"/>
              <a:t>…</a:t>
            </a:r>
            <a:endParaRPr lang="es-ES" sz="2000" i="1" dirty="0" smtClean="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30363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80384"/>
            <a:ext cx="2743200" cy="365125"/>
          </a:xfrm>
        </p:spPr>
        <p:txBody>
          <a:bodyPr/>
          <a:lstStyle/>
          <a:p>
            <a:fld id="{051FCF6E-8720-4F35-815E-E55C188A2FBC}" type="slidenum">
              <a:rPr lang="es-ES" sz="1800" smtClean="0">
                <a:solidFill>
                  <a:schemeClr val="accent1">
                    <a:lumMod val="60000"/>
                    <a:lumOff val="40000"/>
                  </a:schemeClr>
                </a:solidFill>
              </a:rPr>
              <a:t>47</a:t>
            </a:fld>
            <a:endParaRPr lang="es-ES" sz="1800" dirty="0">
              <a:solidFill>
                <a:schemeClr val="accent1">
                  <a:lumMod val="60000"/>
                  <a:lumOff val="40000"/>
                </a:schemeClr>
              </a:solidFill>
            </a:endParaRPr>
          </a:p>
        </p:txBody>
      </p:sp>
      <p:sp>
        <p:nvSpPr>
          <p:cNvPr id="13" name="CuadroTexto 12"/>
          <p:cNvSpPr txBox="1"/>
          <p:nvPr/>
        </p:nvSpPr>
        <p:spPr>
          <a:xfrm>
            <a:off x="10800044" y="620683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61</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4011022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1347437"/>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015729"/>
            <a:ext cx="10515600" cy="4434947"/>
          </a:xfrm>
        </p:spPr>
        <p:txBody>
          <a:bodyPr>
            <a:normAutofit fontScale="92500" lnSpcReduction="20000"/>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 Los elementos clave, incluirán:</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e.- </a:t>
            </a:r>
            <a:r>
              <a:rPr lang="es-ES" i="1" dirty="0">
                <a:latin typeface="Verdana" panose="020B0604030504040204" pitchFamily="34" charset="0"/>
                <a:ea typeface="Verdana" panose="020B0604030504040204" pitchFamily="34" charset="0"/>
                <a:cs typeface="Verdana" panose="020B0604030504040204" pitchFamily="34" charset="0"/>
              </a:rPr>
              <a:t>El reconocimiento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necesidad de ajustes razonables </a:t>
            </a:r>
            <a:r>
              <a:rPr lang="es-ES" i="1" dirty="0">
                <a:latin typeface="Verdana" panose="020B0604030504040204" pitchFamily="34" charset="0"/>
                <a:ea typeface="Verdana" panose="020B0604030504040204" pitchFamily="34" charset="0"/>
                <a:cs typeface="Verdana" panose="020B0604030504040204" pitchFamily="34" charset="0"/>
              </a:rPr>
              <a:t>para </a:t>
            </a:r>
            <a:r>
              <a:rPr lang="es-ES" i="1" dirty="0" smtClean="0">
                <a:latin typeface="Verdana" panose="020B0604030504040204" pitchFamily="34" charset="0"/>
                <a:ea typeface="Verdana" panose="020B0604030504040204" pitchFamily="34" charset="0"/>
                <a:cs typeface="Verdana" panose="020B0604030504040204" pitchFamily="34" charset="0"/>
              </a:rPr>
              <a:t>	apoyar </a:t>
            </a:r>
            <a:r>
              <a:rPr lang="es-ES" i="1" dirty="0">
                <a:latin typeface="Verdana" panose="020B0604030504040204" pitchFamily="34" charset="0"/>
                <a:ea typeface="Verdana" panose="020B0604030504040204" pitchFamily="34" charset="0"/>
                <a:cs typeface="Verdana" panose="020B0604030504040204" pitchFamily="34" charset="0"/>
              </a:rPr>
              <a:t>la inclusión, basados en </a:t>
            </a:r>
            <a:r>
              <a:rPr lang="es-ES" i="1" dirty="0" smtClean="0">
                <a:latin typeface="Verdana" panose="020B0604030504040204" pitchFamily="34" charset="0"/>
                <a:ea typeface="Verdana" panose="020B0604030504040204" pitchFamily="34" charset="0"/>
                <a:cs typeface="Verdana" panose="020B0604030504040204" pitchFamily="34" charset="0"/>
              </a:rPr>
              <a:t>las </a:t>
            </a:r>
            <a:r>
              <a:rPr lang="es-ES" i="1" dirty="0">
                <a:latin typeface="Verdana" panose="020B0604030504040204" pitchFamily="34" charset="0"/>
                <a:ea typeface="Verdana" panose="020B0604030504040204" pitchFamily="34" charset="0"/>
                <a:cs typeface="Verdana" panose="020B0604030504040204" pitchFamily="34" charset="0"/>
              </a:rPr>
              <a:t>normas de los derechos </a:t>
            </a:r>
            <a:r>
              <a:rPr lang="es-ES" i="1" dirty="0" smtClean="0">
                <a:latin typeface="Verdana" panose="020B0604030504040204" pitchFamily="34" charset="0"/>
                <a:ea typeface="Verdana" panose="020B0604030504040204" pitchFamily="34" charset="0"/>
                <a:cs typeface="Verdana" panose="020B0604030504040204" pitchFamily="34" charset="0"/>
              </a:rPr>
              <a:t>	humanos</a:t>
            </a:r>
            <a:r>
              <a:rPr lang="es-ES" i="1" dirty="0">
                <a:latin typeface="Verdana" panose="020B0604030504040204" pitchFamily="34" charset="0"/>
                <a:ea typeface="Verdana" panose="020B0604030504040204" pitchFamily="34" charset="0"/>
                <a:cs typeface="Verdana" panose="020B0604030504040204" pitchFamily="34" charset="0"/>
              </a:rPr>
              <a:t>, en lugar de en el uso eficiente de los recursos, junto </a:t>
            </a:r>
            <a:r>
              <a:rPr lang="es-ES" i="1" dirty="0" smtClean="0">
                <a:latin typeface="Verdana" panose="020B0604030504040204" pitchFamily="34" charset="0"/>
                <a:ea typeface="Verdana" panose="020B0604030504040204" pitchFamily="34" charset="0"/>
                <a:cs typeface="Verdana" panose="020B0604030504040204" pitchFamily="34" charset="0"/>
              </a:rPr>
              <a:t>	con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sanciones</a:t>
            </a:r>
            <a:r>
              <a:rPr lang="es-ES" i="1" dirty="0">
                <a:latin typeface="Verdana" panose="020B0604030504040204" pitchFamily="34" charset="0"/>
                <a:ea typeface="Verdana" panose="020B0604030504040204" pitchFamily="34" charset="0"/>
                <a:cs typeface="Verdana" panose="020B0604030504040204" pitchFamily="34" charset="0"/>
              </a:rPr>
              <a:t> en el caso de no realizar los ajustes razonables</a:t>
            </a:r>
            <a:r>
              <a:rPr lang="es-ES" i="1" dirty="0" smtClean="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f.-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Toda legislación </a:t>
            </a:r>
            <a:r>
              <a:rPr lang="es-ES" i="1" dirty="0">
                <a:latin typeface="Verdana" panose="020B0604030504040204" pitchFamily="34" charset="0"/>
                <a:ea typeface="Verdana" panose="020B0604030504040204" pitchFamily="34" charset="0"/>
                <a:cs typeface="Verdana" panose="020B0604030504040204" pitchFamily="34" charset="0"/>
              </a:rPr>
              <a:t>que impacte potencialmente sobre la educación </a:t>
            </a:r>
            <a:r>
              <a:rPr lang="es-ES" i="1" dirty="0" smtClean="0">
                <a:latin typeface="Verdana" panose="020B0604030504040204" pitchFamily="34" charset="0"/>
                <a:ea typeface="Verdana" panose="020B0604030504040204" pitchFamily="34" charset="0"/>
                <a:cs typeface="Verdana" panose="020B0604030504040204" pitchFamily="34" charset="0"/>
              </a:rPr>
              <a:t>	inclusiva </a:t>
            </a:r>
            <a:r>
              <a:rPr lang="es-ES" i="1" dirty="0">
                <a:latin typeface="Verdana" panose="020B0604030504040204" pitchFamily="34" charset="0"/>
                <a:ea typeface="Verdana" panose="020B0604030504040204" pitchFamily="34" charset="0"/>
                <a:cs typeface="Verdana" panose="020B0604030504040204" pitchFamily="34" charset="0"/>
              </a:rPr>
              <a:t>dentro de un país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ha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indicar </a:t>
            </a:r>
            <a:r>
              <a:rPr lang="es-ES" i="1" dirty="0">
                <a:latin typeface="Verdana" panose="020B0604030504040204" pitchFamily="34" charset="0"/>
                <a:ea typeface="Verdana" panose="020B0604030504040204" pitchFamily="34" charset="0"/>
                <a:cs typeface="Verdana" panose="020B0604030504040204" pitchFamily="34" charset="0"/>
              </a:rPr>
              <a:t>claramente la inclusión </a:t>
            </a:r>
            <a:r>
              <a:rPr lang="es-ES" i="1" dirty="0" smtClean="0">
                <a:latin typeface="Verdana" panose="020B0604030504040204" pitchFamily="34" charset="0"/>
                <a:ea typeface="Verdana" panose="020B0604030504040204" pitchFamily="34" charset="0"/>
                <a:cs typeface="Verdana" panose="020B0604030504040204" pitchFamily="34" charset="0"/>
              </a:rPr>
              <a:t>como </a:t>
            </a:r>
            <a:r>
              <a:rPr lang="es-ES" i="1" dirty="0">
                <a:latin typeface="Verdana" panose="020B0604030504040204" pitchFamily="34" charset="0"/>
                <a:ea typeface="Verdana" panose="020B0604030504040204" pitchFamily="34" charset="0"/>
                <a:cs typeface="Verdana" panose="020B0604030504040204" pitchFamily="34" charset="0"/>
              </a:rPr>
              <a:t>una meta </a:t>
            </a:r>
            <a:r>
              <a:rPr lang="es-ES" i="1" dirty="0" smtClean="0">
                <a:latin typeface="Verdana" panose="020B0604030504040204" pitchFamily="34" charset="0"/>
                <a:ea typeface="Verdana" panose="020B0604030504040204" pitchFamily="34" charset="0"/>
                <a:cs typeface="Verdana" panose="020B0604030504040204" pitchFamily="34" charset="0"/>
              </a:rPr>
              <a:t>concreta.</a:t>
            </a:r>
          </a:p>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   g.- </a:t>
            </a:r>
            <a:r>
              <a:rPr lang="es-ES" i="1" dirty="0">
                <a:latin typeface="Verdana" panose="020B0604030504040204" pitchFamily="34" charset="0"/>
                <a:ea typeface="Verdana" panose="020B0604030504040204" pitchFamily="34" charset="0"/>
                <a:cs typeface="Verdana" panose="020B0604030504040204" pitchFamily="34" charset="0"/>
              </a:rPr>
              <a:t>Un marco consistente para la identificación temprana, evaluación </a:t>
            </a:r>
            <a:r>
              <a:rPr lang="es-ES" i="1" dirty="0" smtClean="0">
                <a:latin typeface="Verdana" panose="020B0604030504040204" pitchFamily="34" charset="0"/>
                <a:ea typeface="Verdana" panose="020B0604030504040204" pitchFamily="34" charset="0"/>
                <a:cs typeface="Verdana" panose="020B0604030504040204" pitchFamily="34" charset="0"/>
              </a:rPr>
              <a:t>y </a:t>
            </a:r>
            <a:r>
              <a:rPr lang="es-ES" i="1" dirty="0">
                <a:latin typeface="Verdana" panose="020B0604030504040204" pitchFamily="34" charset="0"/>
                <a:ea typeface="Verdana" panose="020B0604030504040204" pitchFamily="34" charset="0"/>
                <a:cs typeface="Verdana" panose="020B0604030504040204" pitchFamily="34" charset="0"/>
              </a:rPr>
              <a:t>apoyo requerido para </a:t>
            </a:r>
            <a:r>
              <a:rPr lang="es-ES" i="1" dirty="0" smtClean="0">
                <a:latin typeface="Verdana" panose="020B0604030504040204" pitchFamily="34" charset="0"/>
                <a:ea typeface="Verdana" panose="020B0604030504040204" pitchFamily="34" charset="0"/>
                <a:cs typeface="Verdana" panose="020B0604030504040204" pitchFamily="34" charset="0"/>
              </a:rPr>
              <a:t>permitir </a:t>
            </a:r>
            <a:r>
              <a:rPr lang="es-ES" i="1" dirty="0">
                <a:latin typeface="Verdana" panose="020B0604030504040204" pitchFamily="34" charset="0"/>
                <a:ea typeface="Verdana" panose="020B0604030504040204" pitchFamily="34" charset="0"/>
                <a:cs typeface="Verdana" panose="020B0604030504040204" pitchFamily="34" charset="0"/>
              </a:rPr>
              <a:t>a las personas con discapacidad </a:t>
            </a:r>
            <a:r>
              <a:rPr lang="es-ES" i="1" dirty="0" smtClean="0">
                <a:latin typeface="Verdana" panose="020B0604030504040204" pitchFamily="34" charset="0"/>
                <a:ea typeface="Verdana" panose="020B0604030504040204" pitchFamily="34" charset="0"/>
                <a:cs typeface="Verdana" panose="020B0604030504040204" pitchFamily="34" charset="0"/>
              </a:rPr>
              <a:t>prosperar </a:t>
            </a:r>
            <a:r>
              <a:rPr lang="es-ES" i="1" dirty="0">
                <a:latin typeface="Verdana" panose="020B0604030504040204" pitchFamily="34" charset="0"/>
                <a:ea typeface="Verdana" panose="020B0604030504040204" pitchFamily="34" charset="0"/>
                <a:cs typeface="Verdana" panose="020B0604030504040204" pitchFamily="34" charset="0"/>
              </a:rPr>
              <a:t>en entornos de aprendizaje </a:t>
            </a:r>
            <a:r>
              <a:rPr lang="es-ES" i="1" dirty="0" smtClean="0">
                <a:latin typeface="Verdana" panose="020B0604030504040204" pitchFamily="34" charset="0"/>
                <a:ea typeface="Verdana" panose="020B0604030504040204" pitchFamily="34" charset="0"/>
                <a:cs typeface="Verdana" panose="020B0604030504040204" pitchFamily="34" charset="0"/>
              </a:rPr>
              <a:t>inclusivos</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sz="2000"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3"/>
            <a:ext cx="11786992" cy="6466469"/>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3770" y="267107"/>
            <a:ext cx="2743200" cy="365125"/>
          </a:xfrm>
        </p:spPr>
        <p:txBody>
          <a:bodyPr/>
          <a:lstStyle/>
          <a:p>
            <a:fld id="{051FCF6E-8720-4F35-815E-E55C188A2FBC}" type="slidenum">
              <a:rPr lang="es-ES" sz="1800" smtClean="0">
                <a:solidFill>
                  <a:schemeClr val="accent1">
                    <a:lumMod val="60000"/>
                    <a:lumOff val="40000"/>
                  </a:schemeClr>
                </a:solidFill>
              </a:rPr>
              <a:t>48</a:t>
            </a:fld>
            <a:endParaRPr lang="es-ES" sz="1800" dirty="0">
              <a:solidFill>
                <a:schemeClr val="accent1">
                  <a:lumMod val="60000"/>
                  <a:lumOff val="40000"/>
                </a:schemeClr>
              </a:solidFill>
            </a:endParaRPr>
          </a:p>
        </p:txBody>
      </p:sp>
      <p:sp>
        <p:nvSpPr>
          <p:cNvPr id="13" name="CuadroTexto 12"/>
          <p:cNvSpPr txBox="1"/>
          <p:nvPr/>
        </p:nvSpPr>
        <p:spPr>
          <a:xfrm>
            <a:off x="10838639" y="6410173"/>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61</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80941547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043577"/>
            <a:ext cx="10897093" cy="500118"/>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199" y="3568953"/>
            <a:ext cx="10547959" cy="4827327"/>
          </a:xfrm>
        </p:spPr>
        <p:txBody>
          <a:bodyPr>
            <a:normAutofit/>
          </a:bodyPr>
          <a:lstStyle/>
          <a:p>
            <a:pPr marL="0" indent="0">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La legislación debe estar apoyada por un Plan Sectorial de Educación</a:t>
            </a:r>
            <a:r>
              <a:rPr lang="es-ES" i="1" dirty="0" smtClean="0">
                <a:latin typeface="Verdana" panose="020B0604030504040204" pitchFamily="34" charset="0"/>
                <a:ea typeface="Verdana" panose="020B0604030504040204" pitchFamily="34" charset="0"/>
                <a:cs typeface="Verdana" panose="020B0604030504040204" pitchFamily="34" charset="0"/>
              </a:rPr>
              <a:t>.»</a:t>
            </a: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49</a:t>
            </a:fld>
            <a:endParaRPr lang="es-ES" sz="1800" dirty="0">
              <a:solidFill>
                <a:schemeClr val="accent1">
                  <a:lumMod val="60000"/>
                  <a:lumOff val="40000"/>
                </a:schemeClr>
              </a:solidFill>
            </a:endParaRPr>
          </a:p>
        </p:txBody>
      </p:sp>
      <p:sp>
        <p:nvSpPr>
          <p:cNvPr id="13" name="CuadroTexto 12"/>
          <p:cNvSpPr txBox="1"/>
          <p:nvPr/>
        </p:nvSpPr>
        <p:spPr>
          <a:xfrm>
            <a:off x="10783865"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62</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1080596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762298"/>
            <a:ext cx="11398136" cy="881149"/>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INTRODUCCIÓN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1371600" y="2994011"/>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Estados Partes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deben</a:t>
            </a:r>
            <a:r>
              <a:rPr lang="es-ES" i="1" dirty="0">
                <a:latin typeface="Verdana" panose="020B0604030504040204" pitchFamily="34" charset="0"/>
                <a:ea typeface="Verdana" panose="020B0604030504040204" pitchFamily="34" charset="0"/>
                <a:cs typeface="Verdana" panose="020B0604030504040204" pitchFamily="34" charset="0"/>
              </a:rPr>
              <a:t> tener en cuenta los principios generales subyacentes de la Convención en todas las medidas que tomen para implementar la educación inclusiva 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deben</a:t>
            </a:r>
            <a:r>
              <a:rPr lang="es-ES" i="1" dirty="0">
                <a:latin typeface="Verdana" panose="020B0604030504040204" pitchFamily="34" charset="0"/>
                <a:ea typeface="Verdana" panose="020B0604030504040204" pitchFamily="34" charset="0"/>
                <a:cs typeface="Verdana" panose="020B0604030504040204" pitchFamily="34" charset="0"/>
              </a:rPr>
              <a:t> velar para que tanto el proceso como los resultados de la elaboración de un sistema de educación inclusivo, cumplan con el artículo 3</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8" name="Rectángulo 7"/>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10" name="Marcador de número de diapositiva 9"/>
          <p:cNvSpPr>
            <a:spLocks noGrp="1"/>
          </p:cNvSpPr>
          <p:nvPr>
            <p:ph type="sldNum" sz="quarter" idx="12"/>
          </p:nvPr>
        </p:nvSpPr>
        <p:spPr>
          <a:xfrm>
            <a:off x="9231682" y="279634"/>
            <a:ext cx="2743200" cy="365125"/>
          </a:xfrm>
        </p:spPr>
        <p:txBody>
          <a:bodyPr/>
          <a:lstStyle/>
          <a:p>
            <a:fld id="{051FCF6E-8720-4F35-815E-E55C188A2FBC}" type="slidenum">
              <a:rPr lang="es-ES" sz="1800" smtClean="0">
                <a:solidFill>
                  <a:schemeClr val="accent1">
                    <a:lumMod val="60000"/>
                    <a:lumOff val="40000"/>
                  </a:schemeClr>
                </a:solidFill>
              </a:rPr>
              <a:t>5</a:t>
            </a:fld>
            <a:endParaRPr lang="es-ES" sz="1800" dirty="0">
              <a:solidFill>
                <a:schemeClr val="accent1">
                  <a:lumMod val="60000"/>
                  <a:lumOff val="40000"/>
                </a:schemeClr>
              </a:solidFill>
            </a:endParaRPr>
          </a:p>
        </p:txBody>
      </p:sp>
      <p:sp>
        <p:nvSpPr>
          <p:cNvPr id="14" name="CuadroTexto 13"/>
          <p:cNvSpPr txBox="1"/>
          <p:nvPr/>
        </p:nvSpPr>
        <p:spPr>
          <a:xfrm>
            <a:off x="10921652"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5</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24236178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72686" y="1881022"/>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506323"/>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Las personas con discapacidad deben tener acceso a los sistemas de justicia</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0377" y="272534"/>
            <a:ext cx="2743200" cy="365125"/>
          </a:xfrm>
        </p:spPr>
        <p:txBody>
          <a:bodyPr/>
          <a:lstStyle/>
          <a:p>
            <a:fld id="{051FCF6E-8720-4F35-815E-E55C188A2FBC}" type="slidenum">
              <a:rPr lang="es-ES" sz="1800" smtClean="0">
                <a:solidFill>
                  <a:schemeClr val="accent1">
                    <a:lumMod val="60000"/>
                    <a:lumOff val="40000"/>
                  </a:schemeClr>
                </a:solidFill>
              </a:rPr>
              <a:t>50</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63</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86876589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64770" y="1476574"/>
            <a:ext cx="10851391"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1100562" y="2333988"/>
            <a:ext cx="10515600" cy="4222232"/>
          </a:xfrm>
        </p:spPr>
        <p:txBody>
          <a:bodyPr>
            <a:normAutofit fontScale="92500" lnSpcReduction="20000"/>
          </a:bodyPr>
          <a:lstStyle/>
          <a:p>
            <a:pPr marL="0" indent="0" algn="just">
              <a:buNone/>
            </a:pPr>
            <a:r>
              <a:rPr lang="es-ES" sz="2600" b="1" i="1" dirty="0" smtClean="0">
                <a:latin typeface="Verdana" panose="020B0604030504040204" pitchFamily="34" charset="0"/>
                <a:ea typeface="Verdana" panose="020B0604030504040204" pitchFamily="34" charset="0"/>
                <a:cs typeface="Verdana" panose="020B0604030504040204" pitchFamily="34" charset="0"/>
              </a:rPr>
              <a:t>«</a:t>
            </a:r>
            <a:r>
              <a:rPr lang="es-ES" sz="2600" i="1" dirty="0">
                <a:latin typeface="Verdana" panose="020B0604030504040204" pitchFamily="34" charset="0"/>
                <a:ea typeface="Verdana" panose="020B0604030504040204" pitchFamily="34" charset="0"/>
                <a:cs typeface="Verdana" panose="020B0604030504040204" pitchFamily="34" charset="0"/>
              </a:rPr>
              <a:t>La educación inclusiva es incompatible con la institucionalización. Los Estados Partes deben comprometerse en un proceso de desinstitucionalización de las personas con discapacidad estructurado y bien planificado. Dicho progreso debe abordar: un proceso de transición controlado; establecer un marco de tiempo definido para la transición; la introducción de un requisito legislativo para desarrollar provisiones de apoyos y servicios basadas en la comunidad, la reorientación de los fondos y la introducción de marcos </a:t>
            </a:r>
            <a:r>
              <a:rPr lang="es-ES" sz="2600" i="1" u="sng" dirty="0">
                <a:solidFill>
                  <a:srgbClr val="C00000"/>
                </a:solidFill>
                <a:latin typeface="Verdana" panose="020B0604030504040204" pitchFamily="34" charset="0"/>
                <a:ea typeface="Verdana" panose="020B0604030504040204" pitchFamily="34" charset="0"/>
                <a:cs typeface="Verdana" panose="020B0604030504040204" pitchFamily="34" charset="0"/>
              </a:rPr>
              <a:t>multidisciplinares</a:t>
            </a:r>
            <a:r>
              <a:rPr lang="es-ES" sz="2600" i="1" dirty="0">
                <a:latin typeface="Verdana" panose="020B0604030504040204" pitchFamily="34" charset="0"/>
                <a:ea typeface="Verdana" panose="020B0604030504040204" pitchFamily="34" charset="0"/>
                <a:cs typeface="Verdana" panose="020B0604030504040204" pitchFamily="34" charset="0"/>
              </a:rPr>
              <a:t> para apoyar y fortalecer los servicios basados en la comunidad; la provisión de apoyo a las familias; y la colaboración y consulta con las organizaciones de personas con discapacidad, incluidos los niños, además de </a:t>
            </a:r>
            <a:r>
              <a:rPr lang="es-ES" sz="2600" i="1" dirty="0">
                <a:solidFill>
                  <a:srgbClr val="C00000"/>
                </a:solidFill>
                <a:latin typeface="Verdana" panose="020B0604030504040204" pitchFamily="34" charset="0"/>
                <a:ea typeface="Verdana" panose="020B0604030504040204" pitchFamily="34" charset="0"/>
                <a:cs typeface="Verdana" panose="020B0604030504040204" pitchFamily="34" charset="0"/>
              </a:rPr>
              <a:t>los padres</a:t>
            </a:r>
            <a:r>
              <a:rPr lang="es-ES" sz="2600" i="1" dirty="0">
                <a:latin typeface="Verdana" panose="020B0604030504040204" pitchFamily="34" charset="0"/>
                <a:ea typeface="Verdana" panose="020B0604030504040204" pitchFamily="34" charset="0"/>
                <a:cs typeface="Verdana" panose="020B0604030504040204" pitchFamily="34" charset="0"/>
              </a:rPr>
              <a:t>/cuidadores de las personas con discapacidad. </a:t>
            </a:r>
            <a:r>
              <a:rPr lang="es-ES" sz="2600" b="1" i="1" dirty="0"/>
              <a:t>	</a:t>
            </a:r>
            <a:r>
              <a:rPr lang="es-ES" sz="2600" b="1" i="1" dirty="0" smtClean="0"/>
              <a:t>		</a:t>
            </a:r>
            <a:r>
              <a:rPr lang="es-ES" sz="3200" b="1" i="1" dirty="0" smtClean="0"/>
              <a:t>…</a:t>
            </a:r>
            <a:endParaRPr lang="es-ES" sz="2600" i="1" dirty="0" smtClean="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3"/>
            <a:ext cx="11786992" cy="6391313"/>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80095"/>
            <a:ext cx="2743200" cy="365125"/>
          </a:xfrm>
        </p:spPr>
        <p:txBody>
          <a:bodyPr/>
          <a:lstStyle/>
          <a:p>
            <a:fld id="{051FCF6E-8720-4F35-815E-E55C188A2FBC}" type="slidenum">
              <a:rPr lang="es-ES" sz="1800" smtClean="0">
                <a:solidFill>
                  <a:schemeClr val="accent1">
                    <a:lumMod val="60000"/>
                    <a:lumOff val="40000"/>
                  </a:schemeClr>
                </a:solidFill>
              </a:rPr>
              <a:t>51</a:t>
            </a:fld>
            <a:endParaRPr lang="es-ES" sz="1800" dirty="0">
              <a:solidFill>
                <a:schemeClr val="accent1">
                  <a:lumMod val="60000"/>
                  <a:lumOff val="40000"/>
                </a:schemeClr>
              </a:solidFill>
            </a:endParaRPr>
          </a:p>
        </p:txBody>
      </p:sp>
      <p:sp>
        <p:nvSpPr>
          <p:cNvPr id="13" name="CuadroTexto 12"/>
          <p:cNvSpPr txBox="1"/>
          <p:nvPr/>
        </p:nvSpPr>
        <p:spPr>
          <a:xfrm>
            <a:off x="10800044" y="6294514"/>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64</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14400283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2128057"/>
            <a:ext cx="10864735" cy="680077"/>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243277"/>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Mientras se pone en marcha proceso de desinstitucionalización, las personas institucionalizadas han de tener un acceso a la educación inclusiva con efecto inmediato, estableciendo vínculos con las instituciones educativas inclusivas de la comunidad.</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52</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64</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62810037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177934"/>
            <a:ext cx="10864735" cy="631767"/>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3243277"/>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De acuerdo con el artículo 31, los Estados Partes deben reunir los datos apropiados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desglosados</a:t>
            </a:r>
            <a:r>
              <a:rPr lang="es-ES" i="1" dirty="0">
                <a:latin typeface="Verdana" panose="020B0604030504040204" pitchFamily="34" charset="0"/>
                <a:ea typeface="Verdana" panose="020B0604030504040204" pitchFamily="34" charset="0"/>
                <a:cs typeface="Verdana" panose="020B0604030504040204" pitchFamily="34" charset="0"/>
              </a:rPr>
              <a:t> para formular políticas, planes y programas para cumplir con sus obligaciones en virtud del artículo 24</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4"/>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4"/>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53</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66</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41435562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98763" y="1775220"/>
            <a:ext cx="10690167" cy="955570"/>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30791"/>
            <a:ext cx="10515600" cy="4483059"/>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La inclusión educativa requiere un sistema de apoyo y recursos para docentes en las instituciones educativas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en todos los niveles</a:t>
            </a:r>
            <a:r>
              <a:rPr lang="es-ES" i="1" dirty="0">
                <a:latin typeface="Verdana" panose="020B0604030504040204" pitchFamily="34" charset="0"/>
                <a:ea typeface="Verdana" panose="020B0604030504040204" pitchFamily="34" charset="0"/>
                <a:cs typeface="Verdana" panose="020B0604030504040204" pitchFamily="34" charset="0"/>
              </a:rPr>
              <a:t>. Esto puede incluir asociaciones entre instituciones educativas vecinas, incluyendo universidades, promoviendo prácticas colaborativas que incluyan la enseñanza en equipo, grupos de estudio, procesos de evaluación conjunta de estudiantes, apoyo de pares y el intercambio de visitas, así como asociaciones con la sociedad civil</a:t>
            </a: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b="1" i="1" dirty="0">
              <a:latin typeface="Verdana" panose="020B0604030504040204" pitchFamily="34" charset="0"/>
              <a:ea typeface="Verdana" panose="020B0604030504040204" pitchFamily="34" charset="0"/>
              <a:cs typeface="Verdana" panose="020B0604030504040204" pitchFamily="34" charset="0"/>
            </a:endParaRPr>
          </a:p>
          <a:p>
            <a:pPr marL="0" indent="0" algn="ctr">
              <a:buNone/>
            </a:pPr>
            <a:r>
              <a:rPr lang="es-ES" sz="3200" b="1" i="1" dirty="0" smtClean="0"/>
              <a:t>…</a:t>
            </a:r>
            <a:endParaRPr lang="es-ES" i="1" dirty="0" smtClean="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95284"/>
            <a:ext cx="2743200" cy="365125"/>
          </a:xfrm>
        </p:spPr>
        <p:txBody>
          <a:bodyPr/>
          <a:lstStyle/>
          <a:p>
            <a:fld id="{051FCF6E-8720-4F35-815E-E55C188A2FBC}" type="slidenum">
              <a:rPr lang="es-ES" sz="1800" smtClean="0">
                <a:solidFill>
                  <a:schemeClr val="accent1">
                    <a:lumMod val="60000"/>
                    <a:lumOff val="40000"/>
                  </a:schemeClr>
                </a:solidFill>
              </a:rPr>
              <a:t>54</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70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95354479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686207"/>
            <a:ext cx="10864735" cy="976264"/>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RELACIÓN CON OTRAS DISPOSICIONES DE LA CONVENCIÓN</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842445"/>
            <a:ext cx="10515600" cy="4827327"/>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Los padres/cuidadores de los estudiantes con discapacidad, cuando sea apropiado, pueden servir como socios en el desarrollo e implementación de programas de aprendizaje, incluyendo planes educativos individualizados. Pueden desempeñar un rol significativo en el asesoramiento y apoyo a los docentes en la prestación de apoyo a los estudiantes, pero nunca debe ser un prerrequisito para la admisión en el sistema educativo</a:t>
            </a:r>
            <a:r>
              <a:rPr lang="es-ES" i="1" dirty="0" smtClean="0">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9" name="Marcador de número de diapositiva 8"/>
          <p:cNvSpPr>
            <a:spLocks noGrp="1"/>
          </p:cNvSpPr>
          <p:nvPr>
            <p:ph type="sldNum" sz="quarter" idx="12"/>
          </p:nvPr>
        </p:nvSpPr>
        <p:spPr>
          <a:xfrm>
            <a:off x="9231682" y="272049"/>
            <a:ext cx="2743200" cy="365125"/>
          </a:xfrm>
        </p:spPr>
        <p:txBody>
          <a:bodyPr/>
          <a:lstStyle/>
          <a:p>
            <a:fld id="{051FCF6E-8720-4F35-815E-E55C188A2FBC}" type="slidenum">
              <a:rPr lang="es-ES" sz="1800" smtClean="0">
                <a:solidFill>
                  <a:schemeClr val="accent1">
                    <a:lumMod val="60000"/>
                    <a:lumOff val="40000"/>
                  </a:schemeClr>
                </a:solidFill>
              </a:rPr>
              <a:t>55</a:t>
            </a:fld>
            <a:endParaRPr lang="es-ES" sz="1800" dirty="0">
              <a:solidFill>
                <a:schemeClr val="accent1">
                  <a:lumMod val="60000"/>
                  <a:lumOff val="40000"/>
                </a:schemeClr>
              </a:solidFill>
            </a:endParaRPr>
          </a:p>
        </p:txBody>
      </p:sp>
      <p:sp>
        <p:nvSpPr>
          <p:cNvPr id="13" name="CuadroTexto 12"/>
          <p:cNvSpPr txBox="1"/>
          <p:nvPr/>
        </p:nvSpPr>
        <p:spPr>
          <a:xfrm>
            <a:off x="10489503" y="6134715"/>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70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50132517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296208"/>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LOS ARTÍCULOS 1 Y 25.</a:t>
            </a:r>
          </a:p>
        </p:txBody>
      </p:sp>
      <p:sp>
        <p:nvSpPr>
          <p:cNvPr id="3" name="Marcador de contenido 2"/>
          <p:cNvSpPr>
            <a:spLocks noGrp="1"/>
          </p:cNvSpPr>
          <p:nvPr>
            <p:ph idx="1"/>
          </p:nvPr>
        </p:nvSpPr>
        <p:spPr>
          <a:xfrm>
            <a:off x="850726" y="729249"/>
            <a:ext cx="10515600" cy="6128751"/>
          </a:xfrm>
        </p:spPr>
        <p:txBody>
          <a:bodyPr>
            <a:normAutofit fontScale="85000" lnSpcReduction="20000"/>
          </a:bodyPr>
          <a:lstStyle/>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La Convención define el efecto social de la discapacidad en su preámbulo: “</a:t>
            </a:r>
            <a:r>
              <a:rPr lang="es-ES" i="1" dirty="0">
                <a:latin typeface="Verdana" panose="020B0604030504040204" pitchFamily="34" charset="0"/>
                <a:ea typeface="Verdana" panose="020B0604030504040204" pitchFamily="34" charset="0"/>
                <a:cs typeface="Verdana" panose="020B0604030504040204" pitchFamily="34" charset="0"/>
              </a:rPr>
              <a:t>la discapacidad es un concepto que evoluciona y que resulta de la interacción entre las personas con deficiencias y las barreras debidas a la actitud y al entorno que evitan su participación plena y efectiva en la sociedad, en igualdad de condiciones con las demás”.</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En cuanto al origen o causas de la discapacidad, su Artículo 1 señala factores biomédicos y neuropsicológicos:</a:t>
            </a:r>
            <a:r>
              <a:rPr lang="es-ES" i="1" dirty="0">
                <a:latin typeface="Verdana" panose="020B0604030504040204" pitchFamily="34" charset="0"/>
                <a:ea typeface="Verdana" panose="020B0604030504040204" pitchFamily="34" charset="0"/>
                <a:cs typeface="Verdana" panose="020B0604030504040204" pitchFamily="34" charset="0"/>
              </a:rPr>
              <a:t> “Las personas con discapacidad incluyen a aquellas que tengan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deficiencias físicas, mentales, intelectuales o sensoriales </a:t>
            </a:r>
            <a:r>
              <a:rPr lang="es-ES" i="1" dirty="0">
                <a:latin typeface="Verdana" panose="020B0604030504040204" pitchFamily="34" charset="0"/>
                <a:ea typeface="Verdana" panose="020B0604030504040204" pitchFamily="34" charset="0"/>
                <a:cs typeface="Verdana" panose="020B0604030504040204" pitchFamily="34" charset="0"/>
              </a:rPr>
              <a:t>a largo plazo que, al interactuar con diversas barreras, puedan impedir su participación plena y efectiva en la sociedad, en igualdad de condiciones con las demás. </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El Artículo 25 titulado: “Salud” señala el derecho a la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rehabilitación relacionada con la salud</a:t>
            </a:r>
            <a:r>
              <a:rPr lang="es-ES" i="1" dirty="0">
                <a:latin typeface="Verdana" panose="020B0604030504040204" pitchFamily="34" charset="0"/>
                <a:ea typeface="Verdana" panose="020B0604030504040204" pitchFamily="34" charset="0"/>
                <a:cs typeface="Verdana" panose="020B0604030504040204" pitchFamily="34" charset="0"/>
              </a:rPr>
              <a:t>”</a:t>
            </a:r>
            <a:r>
              <a:rPr lang="es-ES" dirty="0">
                <a:latin typeface="Verdana" panose="020B0604030504040204" pitchFamily="34" charset="0"/>
                <a:ea typeface="Verdana" panose="020B0604030504040204" pitchFamily="34" charset="0"/>
                <a:cs typeface="Verdana" panose="020B0604030504040204" pitchFamily="34" charset="0"/>
              </a:rPr>
              <a:t>. En su apartado b) señala refiriéndose a los Estados Parte</a:t>
            </a:r>
            <a:r>
              <a:rPr lang="es-ES" i="1" dirty="0">
                <a:latin typeface="Verdana" panose="020B0604030504040204" pitchFamily="34" charset="0"/>
                <a:ea typeface="Verdana" panose="020B0604030504040204" pitchFamily="34" charset="0"/>
                <a:cs typeface="Verdana" panose="020B0604030504040204" pitchFamily="34" charset="0"/>
              </a:rPr>
              <a:t>:</a:t>
            </a:r>
            <a:r>
              <a:rPr lang="es-ES"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Proporcionarán los servicios de salud que necesiten las personas con discapacidad específicamente como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consecuencia</a:t>
            </a:r>
            <a:r>
              <a:rPr lang="es-ES"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de su discapacidad, incluidas la pronta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detección e intervención</a:t>
            </a:r>
            <a:r>
              <a:rPr lang="es-ES" i="1" dirty="0">
                <a:latin typeface="Verdana" panose="020B0604030504040204" pitchFamily="34" charset="0"/>
                <a:ea typeface="Verdana" panose="020B0604030504040204" pitchFamily="34" charset="0"/>
                <a:cs typeface="Verdana" panose="020B0604030504040204" pitchFamily="34" charset="0"/>
              </a:rPr>
              <a:t>, cuando proceda, y servicios destinados 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prevenir y reducir</a:t>
            </a:r>
            <a:r>
              <a:rPr lang="es-ES" i="1" dirty="0">
                <a:latin typeface="Verdana" panose="020B0604030504040204" pitchFamily="34" charset="0"/>
                <a:ea typeface="Verdana" panose="020B0604030504040204" pitchFamily="34" charset="0"/>
                <a:cs typeface="Verdana" panose="020B0604030504040204" pitchFamily="34" charset="0"/>
              </a:rPr>
              <a:t> al máximo la aparición de nuevas </a:t>
            </a:r>
            <a:r>
              <a:rPr lang="es-ES" i="1" dirty="0" smtClean="0">
                <a:latin typeface="Verdana" panose="020B0604030504040204" pitchFamily="34" charset="0"/>
                <a:ea typeface="Verdana" panose="020B0604030504040204" pitchFamily="34" charset="0"/>
                <a:cs typeface="Verdana" panose="020B0604030504040204" pitchFamily="34" charset="0"/>
              </a:rPr>
              <a:t>discapacidades”.</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endParaRPr lang="es-ES" i="1" dirty="0" smtClean="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Marcador de número de diapositiva 8"/>
          <p:cNvSpPr>
            <a:spLocks noGrp="1"/>
          </p:cNvSpPr>
          <p:nvPr>
            <p:ph type="sldNum" sz="quarter" idx="12"/>
          </p:nvPr>
        </p:nvSpPr>
        <p:spPr>
          <a:xfrm>
            <a:off x="9231682" y="272049"/>
            <a:ext cx="2743200" cy="365125"/>
          </a:xfrm>
        </p:spPr>
        <p:txBody>
          <a:bodyPr/>
          <a:lstStyle/>
          <a:p>
            <a:fld id="{051FCF6E-8720-4F35-815E-E55C188A2FBC}" type="slidenum">
              <a:rPr lang="es-ES" sz="1800" smtClean="0">
                <a:solidFill>
                  <a:schemeClr val="accent1">
                    <a:lumMod val="60000"/>
                    <a:lumOff val="40000"/>
                  </a:schemeClr>
                </a:solidFill>
              </a:rPr>
              <a:t>56</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154669006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296208"/>
            <a:ext cx="1103237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EL ARTÍCULO 26.</a:t>
            </a:r>
            <a:endParaRPr lang="es-ES" sz="2400"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1148741" y="908932"/>
            <a:ext cx="10515600" cy="5628276"/>
          </a:xfrm>
        </p:spPr>
        <p:txBody>
          <a:bodyPr>
            <a:normAutofit fontScale="85000" lnSpcReduction="10000"/>
          </a:bodyPr>
          <a:lstStyle/>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Tras el artículo 24:</a:t>
            </a:r>
            <a:r>
              <a:rPr lang="es-ES" i="1" dirty="0">
                <a:latin typeface="Verdana" panose="020B0604030504040204" pitchFamily="34" charset="0"/>
                <a:ea typeface="Verdana" panose="020B0604030504040204" pitchFamily="34" charset="0"/>
                <a:cs typeface="Verdana" panose="020B0604030504040204" pitchFamily="34" charset="0"/>
              </a:rPr>
              <a:t> “Educación” </a:t>
            </a:r>
            <a:r>
              <a:rPr lang="es-ES" dirty="0">
                <a:latin typeface="Verdana" panose="020B0604030504040204" pitchFamily="34" charset="0"/>
                <a:ea typeface="Verdana" panose="020B0604030504040204" pitchFamily="34" charset="0"/>
                <a:cs typeface="Verdana" panose="020B0604030504040204" pitchFamily="34" charset="0"/>
              </a:rPr>
              <a:t>y el 25:</a:t>
            </a:r>
            <a:r>
              <a:rPr lang="es-ES" i="1" dirty="0">
                <a:latin typeface="Verdana" panose="020B0604030504040204" pitchFamily="34" charset="0"/>
                <a:ea typeface="Verdana" panose="020B0604030504040204" pitchFamily="34" charset="0"/>
                <a:cs typeface="Verdana" panose="020B0604030504040204" pitchFamily="34" charset="0"/>
              </a:rPr>
              <a:t> “Salud” </a:t>
            </a:r>
            <a:r>
              <a:rPr lang="es-ES" dirty="0">
                <a:latin typeface="Verdana" panose="020B0604030504040204" pitchFamily="34" charset="0"/>
                <a:ea typeface="Verdana" panose="020B0604030504040204" pitchFamily="34" charset="0"/>
                <a:cs typeface="Verdana" panose="020B0604030504040204" pitchFamily="34" charset="0"/>
              </a:rPr>
              <a:t>llegamos al artículo 26 </a:t>
            </a:r>
            <a:r>
              <a:rPr lang="es-ES" i="1" dirty="0">
                <a:latin typeface="Verdana" panose="020B0604030504040204" pitchFamily="34" charset="0"/>
                <a:ea typeface="Verdana" panose="020B0604030504040204" pitchFamily="34" charset="0"/>
                <a:cs typeface="Verdana" panose="020B0604030504040204" pitchFamily="34" charset="0"/>
              </a:rPr>
              <a:t>“Habilitación y Rehabilitación”, </a:t>
            </a:r>
            <a:r>
              <a:rPr lang="es-ES" dirty="0">
                <a:latin typeface="Verdana" panose="020B0604030504040204" pitchFamily="34" charset="0"/>
                <a:ea typeface="Verdana" panose="020B0604030504040204" pitchFamily="34" charset="0"/>
                <a:cs typeface="Verdana" panose="020B0604030504040204" pitchFamily="34" charset="0"/>
              </a:rPr>
              <a:t>donde señala</a:t>
            </a:r>
            <a:r>
              <a:rPr lang="es-ES" i="1" dirty="0">
                <a:latin typeface="Verdana" panose="020B0604030504040204" pitchFamily="34" charset="0"/>
                <a:ea typeface="Verdana" panose="020B0604030504040204" pitchFamily="34" charset="0"/>
                <a:cs typeface="Verdana" panose="020B0604030504040204" pitchFamily="34" charset="0"/>
              </a:rPr>
              <a:t>: “servicios y programas generales de habilitación y rehabilitación, en particular en los ámbitos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salud, el empleo, la educación y los servicios sociales</a:t>
            </a:r>
            <a:r>
              <a:rPr lang="es-ES" b="1" i="1" dirty="0">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 </a:t>
            </a:r>
            <a:r>
              <a:rPr lang="es-ES" dirty="0" smtClean="0">
                <a:latin typeface="Verdana" panose="020B0604030504040204" pitchFamily="34" charset="0"/>
                <a:ea typeface="Verdana" panose="020B0604030504040204" pitchFamily="34" charset="0"/>
                <a:cs typeface="Verdana" panose="020B0604030504040204" pitchFamily="34" charset="0"/>
              </a:rPr>
              <a:t>Determina </a:t>
            </a:r>
            <a:r>
              <a:rPr lang="es-ES" dirty="0">
                <a:latin typeface="Verdana" panose="020B0604030504040204" pitchFamily="34" charset="0"/>
                <a:ea typeface="Verdana" panose="020B0604030504040204" pitchFamily="34" charset="0"/>
                <a:cs typeface="Verdana" panose="020B0604030504040204" pitchFamily="34" charset="0"/>
              </a:rPr>
              <a:t>el ámbito </a:t>
            </a:r>
            <a:r>
              <a:rPr lang="es-ES" dirty="0" err="1">
                <a:latin typeface="Verdana" panose="020B0604030504040204" pitchFamily="34" charset="0"/>
                <a:ea typeface="Verdana" panose="020B0604030504040204" pitchFamily="34" charset="0"/>
                <a:cs typeface="Verdana" panose="020B0604030504040204" pitchFamily="34" charset="0"/>
              </a:rPr>
              <a:t>bio</a:t>
            </a:r>
            <a:r>
              <a:rPr lang="es-ES" dirty="0">
                <a:latin typeface="Verdana" panose="020B0604030504040204" pitchFamily="34" charset="0"/>
                <a:ea typeface="Verdana" panose="020B0604030504040204" pitchFamily="34" charset="0"/>
                <a:cs typeface="Verdana" panose="020B0604030504040204" pitchFamily="34" charset="0"/>
              </a:rPr>
              <a:t> – </a:t>
            </a:r>
            <a:r>
              <a:rPr lang="es-ES" dirty="0" err="1">
                <a:latin typeface="Verdana" panose="020B0604030504040204" pitchFamily="34" charset="0"/>
                <a:ea typeface="Verdana" panose="020B0604030504040204" pitchFamily="34" charset="0"/>
                <a:cs typeface="Verdana" panose="020B0604030504040204" pitchFamily="34" charset="0"/>
              </a:rPr>
              <a:t>psico</a:t>
            </a:r>
            <a:r>
              <a:rPr lang="es-ES" dirty="0">
                <a:latin typeface="Verdana" panose="020B0604030504040204" pitchFamily="34" charset="0"/>
                <a:ea typeface="Verdana" panose="020B0604030504040204" pitchFamily="34" charset="0"/>
                <a:cs typeface="Verdana" panose="020B0604030504040204" pitchFamily="34" charset="0"/>
              </a:rPr>
              <a:t> – social.</a:t>
            </a: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En el apartado a del artículo 26.1, refiriéndose a los programas tanto de salud como de educación y los servicios sociales, señala</a:t>
            </a:r>
            <a:r>
              <a:rPr lang="es-ES" i="1" dirty="0">
                <a:latin typeface="Verdana" panose="020B0604030504040204" pitchFamily="34" charset="0"/>
                <a:ea typeface="Verdana" panose="020B0604030504040204" pitchFamily="34" charset="0"/>
                <a:cs typeface="Verdana" panose="020B0604030504040204" pitchFamily="34" charset="0"/>
              </a:rPr>
              <a:t>: “Comiencen en la etapa más temprana posible y </a:t>
            </a:r>
            <a:r>
              <a:rPr lang="es-ES" b="1" i="1" u="sng" dirty="0">
                <a:solidFill>
                  <a:srgbClr val="C00000"/>
                </a:solidFill>
                <a:latin typeface="Verdana" panose="020B0604030504040204" pitchFamily="34" charset="0"/>
                <a:ea typeface="Verdana" panose="020B0604030504040204" pitchFamily="34" charset="0"/>
                <a:cs typeface="Verdana" panose="020B0604030504040204" pitchFamily="34" charset="0"/>
              </a:rPr>
              <a:t>se basen</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en una </a:t>
            </a:r>
            <a:r>
              <a:rPr lang="es-ES" b="1" i="1" u="sng" dirty="0">
                <a:solidFill>
                  <a:srgbClr val="C00000"/>
                </a:solidFill>
                <a:latin typeface="Verdana" panose="020B0604030504040204" pitchFamily="34" charset="0"/>
                <a:ea typeface="Verdana" panose="020B0604030504040204" pitchFamily="34" charset="0"/>
                <a:cs typeface="Verdana" panose="020B0604030504040204" pitchFamily="34" charset="0"/>
              </a:rPr>
              <a:t>evaluación multidisciplinar</a:t>
            </a:r>
            <a:r>
              <a:rPr lang="es-ES" b="1" i="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dirty="0">
                <a:latin typeface="Verdana" panose="020B0604030504040204" pitchFamily="34" charset="0"/>
                <a:ea typeface="Verdana" panose="020B0604030504040204" pitchFamily="34" charset="0"/>
                <a:cs typeface="Verdana" panose="020B0604030504040204" pitchFamily="34" charset="0"/>
              </a:rPr>
              <a:t>de las necesidades y capacidades de la persona”.</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No deja lugar a duda que la Evaluación Multidisciplinar de las necesidades y capacidades de la persona es en el señalado ámbito </a:t>
            </a:r>
            <a:r>
              <a:rPr lang="es-ES" dirty="0" err="1">
                <a:latin typeface="Verdana" panose="020B0604030504040204" pitchFamily="34" charset="0"/>
                <a:ea typeface="Verdana" panose="020B0604030504040204" pitchFamily="34" charset="0"/>
                <a:cs typeface="Verdana" panose="020B0604030504040204" pitchFamily="34" charset="0"/>
              </a:rPr>
              <a:t>bio</a:t>
            </a:r>
            <a:r>
              <a:rPr lang="es-ES" dirty="0">
                <a:latin typeface="Verdana" panose="020B0604030504040204" pitchFamily="34" charset="0"/>
                <a:ea typeface="Verdana" panose="020B0604030504040204" pitchFamily="34" charset="0"/>
                <a:cs typeface="Verdana" panose="020B0604030504040204" pitchFamily="34" charset="0"/>
              </a:rPr>
              <a:t> – </a:t>
            </a:r>
            <a:r>
              <a:rPr lang="es-ES" dirty="0" err="1">
                <a:latin typeface="Verdana" panose="020B0604030504040204" pitchFamily="34" charset="0"/>
                <a:ea typeface="Verdana" panose="020B0604030504040204" pitchFamily="34" charset="0"/>
                <a:cs typeface="Verdana" panose="020B0604030504040204" pitchFamily="34" charset="0"/>
              </a:rPr>
              <a:t>psico</a:t>
            </a:r>
            <a:r>
              <a:rPr lang="es-ES" dirty="0">
                <a:latin typeface="Verdana" panose="020B0604030504040204" pitchFamily="34" charset="0"/>
                <a:ea typeface="Verdana" panose="020B0604030504040204" pitchFamily="34" charset="0"/>
                <a:cs typeface="Verdana" panose="020B0604030504040204" pitchFamily="34" charset="0"/>
              </a:rPr>
              <a:t> – social, es decir, mediante el </a:t>
            </a:r>
            <a:r>
              <a:rPr lang="es-ES" dirty="0">
                <a:solidFill>
                  <a:srgbClr val="C00000"/>
                </a:solidFill>
                <a:latin typeface="Verdana" panose="020B0604030504040204" pitchFamily="34" charset="0"/>
                <a:ea typeface="Verdana" panose="020B0604030504040204" pitchFamily="34" charset="0"/>
                <a:cs typeface="Verdana" panose="020B0604030504040204" pitchFamily="34" charset="0"/>
              </a:rPr>
              <a:t>Modelo Biopsicosocial</a:t>
            </a:r>
            <a:r>
              <a:rPr lang="es-ES" dirty="0">
                <a:latin typeface="Verdana" panose="020B0604030504040204" pitchFamily="34" charset="0"/>
                <a:ea typeface="Verdana" panose="020B0604030504040204" pitchFamily="34" charset="0"/>
                <a:cs typeface="Verdana" panose="020B0604030504040204" pitchFamily="34" charset="0"/>
              </a:rPr>
              <a:t>.</a:t>
            </a:r>
          </a:p>
          <a:p>
            <a:pPr marL="0" indent="0" algn="just">
              <a:buNone/>
            </a:pPr>
            <a:r>
              <a:rPr lang="es-ES" dirty="0">
                <a:solidFill>
                  <a:srgbClr val="C00000"/>
                </a:solidFill>
                <a:latin typeface="Verdana" panose="020B0604030504040204" pitchFamily="34" charset="0"/>
                <a:ea typeface="Verdana" panose="020B0604030504040204" pitchFamily="34" charset="0"/>
                <a:cs typeface="Verdana" panose="020B0604030504040204" pitchFamily="34" charset="0"/>
              </a:rPr>
              <a:t>Por tanto, los programas de educación y de salud deben basarse en la Evaluación Multidisciplinar en el Modelo Biopsicosocial.</a:t>
            </a:r>
          </a:p>
          <a:p>
            <a:pPr marL="0" indent="0" algn="just">
              <a:buNone/>
            </a:pPr>
            <a:r>
              <a:rPr lang="es-ES" sz="1500" dirty="0">
                <a:latin typeface="Verdana" panose="020B0604030504040204" pitchFamily="34" charset="0"/>
                <a:ea typeface="Verdana" panose="020B0604030504040204" pitchFamily="34" charset="0"/>
                <a:cs typeface="Verdana" panose="020B0604030504040204" pitchFamily="34" charset="0"/>
              </a:rPr>
              <a:t>(Mayor explicación en </a:t>
            </a:r>
            <a:r>
              <a:rPr lang="es-ES" sz="1500" dirty="0" smtClean="0">
                <a:latin typeface="Verdana" panose="020B0604030504040204" pitchFamily="34" charset="0"/>
                <a:ea typeface="Verdana" panose="020B0604030504040204" pitchFamily="34" charset="0"/>
                <a:cs typeface="Verdana" panose="020B0604030504040204" pitchFamily="34" charset="0"/>
              </a:rPr>
              <a:t>“LA </a:t>
            </a:r>
            <a:r>
              <a:rPr lang="es-ES" sz="1500" dirty="0">
                <a:latin typeface="Verdana" panose="020B0604030504040204" pitchFamily="34" charset="0"/>
                <a:ea typeface="Verdana" panose="020B0604030504040204" pitchFamily="34" charset="0"/>
                <a:cs typeface="Verdana" panose="020B0604030504040204" pitchFamily="34" charset="0"/>
              </a:rPr>
              <a:t>CONCEPCIÓN DE DISCAPACIDAD EN LOS MODELOS </a:t>
            </a:r>
            <a:r>
              <a:rPr lang="es-ES" sz="1500" dirty="0" smtClean="0">
                <a:latin typeface="Verdana" panose="020B0604030504040204" pitchFamily="34" charset="0"/>
                <a:ea typeface="Verdana" panose="020B0604030504040204" pitchFamily="34" charset="0"/>
                <a:cs typeface="Verdana" panose="020B0604030504040204" pitchFamily="34" charset="0"/>
              </a:rPr>
              <a:t>SOCIALES” </a:t>
            </a:r>
            <a:r>
              <a:rPr lang="es-ES" sz="1500" dirty="0">
                <a:latin typeface="Verdana" panose="020B0604030504040204" pitchFamily="34" charset="0"/>
                <a:ea typeface="Verdana" panose="020B0604030504040204" pitchFamily="34" charset="0"/>
                <a:cs typeface="Verdana" panose="020B0604030504040204" pitchFamily="34" charset="0"/>
              </a:rPr>
              <a:t>del Catedrático de Psicología de la Discapacidad Dr. Miguel Ángel Verdugo Alonso de la Universidad de Salamanca</a:t>
            </a:r>
            <a:r>
              <a:rPr lang="es-ES" sz="1500" b="1" dirty="0">
                <a:latin typeface="Verdana" panose="020B0604030504040204" pitchFamily="34" charset="0"/>
                <a:ea typeface="Verdana" panose="020B0604030504040204" pitchFamily="34" charset="0"/>
                <a:cs typeface="Verdana" panose="020B0604030504040204" pitchFamily="34" charset="0"/>
              </a:rPr>
              <a:t> </a:t>
            </a:r>
            <a:r>
              <a:rPr lang="es-ES" sz="1500" u="sng" dirty="0">
                <a:latin typeface="Verdana" panose="020B0604030504040204" pitchFamily="34" charset="0"/>
                <a:ea typeface="Verdana" panose="020B0604030504040204" pitchFamily="34" charset="0"/>
                <a:cs typeface="Verdana" panose="020B0604030504040204" pitchFamily="34" charset="0"/>
                <a:hlinkClick r:id="rId2"/>
              </a:rPr>
              <a:t>http://www.um.es/discatif/TEORIA/Verdugo-ModelosSoc.pdf</a:t>
            </a:r>
            <a:r>
              <a:rPr lang="es-ES" sz="1500" dirty="0">
                <a:latin typeface="Verdana" panose="020B0604030504040204" pitchFamily="34" charset="0"/>
                <a:ea typeface="Verdana" panose="020B0604030504040204" pitchFamily="34" charset="0"/>
                <a:cs typeface="Verdana" panose="020B0604030504040204" pitchFamily="34" charset="0"/>
              </a:rPr>
              <a:t>)</a:t>
            </a:r>
          </a:p>
          <a:p>
            <a:pPr marL="0" indent="0" algn="just">
              <a:buNone/>
            </a:pPr>
            <a:endParaRPr lang="es-ES" sz="1500" i="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149629"/>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Marcador de número de diapositiva 8"/>
          <p:cNvSpPr>
            <a:spLocks noGrp="1"/>
          </p:cNvSpPr>
          <p:nvPr>
            <p:ph type="sldNum" sz="quarter" idx="12"/>
          </p:nvPr>
        </p:nvSpPr>
        <p:spPr>
          <a:xfrm>
            <a:off x="9231682" y="272049"/>
            <a:ext cx="2743200" cy="365125"/>
          </a:xfrm>
        </p:spPr>
        <p:txBody>
          <a:bodyPr/>
          <a:lstStyle/>
          <a:p>
            <a:fld id="{051FCF6E-8720-4F35-815E-E55C188A2FBC}" type="slidenum">
              <a:rPr lang="es-ES" sz="1800" smtClean="0">
                <a:solidFill>
                  <a:schemeClr val="accent1">
                    <a:lumMod val="60000"/>
                    <a:lumOff val="40000"/>
                  </a:schemeClr>
                </a:solidFill>
              </a:rPr>
              <a:t>57</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167404411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296208"/>
            <a:ext cx="10864735" cy="612723"/>
          </a:xfrm>
        </p:spPr>
        <p:txBody>
          <a:bodyPr>
            <a:normAutofit/>
          </a:bodyPr>
          <a:lstStyle/>
          <a:p>
            <a:pPr algn="r"/>
            <a:r>
              <a:rPr lang="es-ES" sz="2400" b="1" dirty="0">
                <a:latin typeface="Verdana" panose="020B0604030504040204" pitchFamily="34" charset="0"/>
                <a:ea typeface="Verdana" panose="020B0604030504040204" pitchFamily="34" charset="0"/>
                <a:cs typeface="Verdana" panose="020B0604030504040204" pitchFamily="34" charset="0"/>
              </a:rPr>
              <a:t>EL MINISTERIO DE EDUCACIÓN</a:t>
            </a:r>
            <a:r>
              <a:rPr lang="es-ES" sz="2400" b="1" dirty="0"/>
              <a:t>.</a:t>
            </a:r>
            <a:endParaRPr lang="es-ES" sz="2400" dirty="0"/>
          </a:p>
        </p:txBody>
      </p:sp>
      <p:sp>
        <p:nvSpPr>
          <p:cNvPr id="3" name="Marcador de contenido 2"/>
          <p:cNvSpPr>
            <a:spLocks noGrp="1"/>
          </p:cNvSpPr>
          <p:nvPr>
            <p:ph idx="1"/>
          </p:nvPr>
        </p:nvSpPr>
        <p:spPr>
          <a:xfrm>
            <a:off x="850726" y="948894"/>
            <a:ext cx="10515600" cy="5564640"/>
          </a:xfrm>
        </p:spPr>
        <p:txBody>
          <a:bodyPr>
            <a:normAutofit fontScale="70000" lnSpcReduction="20000"/>
          </a:bodyPr>
          <a:lstStyle/>
          <a:p>
            <a:pPr marL="0" indent="0" algn="just">
              <a:buNone/>
            </a:pPr>
            <a:endParaRPr lang="es-ES"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smtClean="0">
                <a:latin typeface="Verdana" panose="020B0604030504040204" pitchFamily="34" charset="0"/>
                <a:ea typeface="Verdana" panose="020B0604030504040204" pitchFamily="34" charset="0"/>
                <a:cs typeface="Verdana" panose="020B0604030504040204" pitchFamily="34" charset="0"/>
              </a:rPr>
              <a:t>Los </a:t>
            </a:r>
            <a:r>
              <a:rPr lang="es-ES" dirty="0">
                <a:latin typeface="Verdana" panose="020B0604030504040204" pitchFamily="34" charset="0"/>
                <a:ea typeface="Verdana" panose="020B0604030504040204" pitchFamily="34" charset="0"/>
                <a:cs typeface="Verdana" panose="020B0604030504040204" pitchFamily="34" charset="0"/>
              </a:rPr>
              <a:t>derechos que la Convención reconoce al ser extensibles a los </a:t>
            </a:r>
            <a:r>
              <a:rPr lang="es-ES" dirty="0" smtClean="0">
                <a:latin typeface="Verdana" panose="020B0604030504040204" pitchFamily="34" charset="0"/>
                <a:ea typeface="Verdana" panose="020B0604030504040204" pitchFamily="34" charset="0"/>
                <a:cs typeface="Verdana" panose="020B0604030504040204" pitchFamily="34" charset="0"/>
              </a:rPr>
              <a:t>menores </a:t>
            </a:r>
            <a:r>
              <a:rPr lang="es-ES" dirty="0">
                <a:latin typeface="Verdana" panose="020B0604030504040204" pitchFamily="34" charset="0"/>
                <a:ea typeface="Verdana" panose="020B0604030504040204" pitchFamily="34" charset="0"/>
                <a:cs typeface="Verdana" panose="020B0604030504040204" pitchFamily="34" charset="0"/>
              </a:rPr>
              <a:t>de </a:t>
            </a:r>
            <a:r>
              <a:rPr lang="es-ES" dirty="0" smtClean="0">
                <a:latin typeface="Verdana" panose="020B0604030504040204" pitchFamily="34" charset="0"/>
                <a:ea typeface="Verdana" panose="020B0604030504040204" pitchFamily="34" charset="0"/>
                <a:cs typeface="Verdana" panose="020B0604030504040204" pitchFamily="34" charset="0"/>
              </a:rPr>
              <a:t>todos los </a:t>
            </a:r>
            <a:r>
              <a:rPr lang="es-ES" dirty="0">
                <a:latin typeface="Verdana" panose="020B0604030504040204" pitchFamily="34" charset="0"/>
                <a:ea typeface="Verdana" panose="020B0604030504040204" pitchFamily="34" charset="0"/>
                <a:cs typeface="Verdana" panose="020B0604030504040204" pitchFamily="34" charset="0"/>
              </a:rPr>
              <a:t>colectivos, en España los hallamos </a:t>
            </a:r>
            <a:r>
              <a:rPr lang="es-ES" dirty="0" smtClean="0">
                <a:latin typeface="Verdana" panose="020B0604030504040204" pitchFamily="34" charset="0"/>
                <a:ea typeface="Verdana" panose="020B0604030504040204" pitchFamily="34" charset="0"/>
                <a:cs typeface="Verdana" panose="020B0604030504040204" pitchFamily="34" charset="0"/>
              </a:rPr>
              <a:t>referenciados </a:t>
            </a:r>
            <a:r>
              <a:rPr lang="es-ES" dirty="0">
                <a:latin typeface="Verdana" panose="020B0604030504040204" pitchFamily="34" charset="0"/>
                <a:ea typeface="Verdana" panose="020B0604030504040204" pitchFamily="34" charset="0"/>
                <a:cs typeface="Verdana" panose="020B0604030504040204" pitchFamily="34" charset="0"/>
              </a:rPr>
              <a:t>por el Ministerio de </a:t>
            </a:r>
            <a:r>
              <a:rPr lang="es-ES" dirty="0" smtClean="0">
                <a:latin typeface="Verdana" panose="020B0604030504040204" pitchFamily="34" charset="0"/>
                <a:ea typeface="Verdana" panose="020B0604030504040204" pitchFamily="34" charset="0"/>
                <a:cs typeface="Verdana" panose="020B0604030504040204" pitchFamily="34" charset="0"/>
              </a:rPr>
              <a:t>Educación a </a:t>
            </a:r>
            <a:r>
              <a:rPr lang="es-ES" dirty="0">
                <a:latin typeface="Verdana" panose="020B0604030504040204" pitchFamily="34" charset="0"/>
                <a:ea typeface="Verdana" panose="020B0604030504040204" pitchFamily="34" charset="0"/>
                <a:cs typeface="Verdana" panose="020B0604030504040204" pitchFamily="34" charset="0"/>
              </a:rPr>
              <a:t>los estudiantes del otro extremo de la Campana de Gauss, los de altas capacidades. </a:t>
            </a:r>
            <a:endParaRPr lang="es-ES"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 </a:t>
            </a:r>
            <a:r>
              <a:rPr lang="es-ES" dirty="0">
                <a:solidFill>
                  <a:srgbClr val="C00000"/>
                </a:solidFill>
                <a:latin typeface="Verdana" panose="020B0604030504040204" pitchFamily="34" charset="0"/>
                <a:ea typeface="Verdana" panose="020B0604030504040204" pitchFamily="34" charset="0"/>
                <a:cs typeface="Verdana" panose="020B0604030504040204" pitchFamily="34" charset="0"/>
              </a:rPr>
              <a:t>la Evaluación Multidisciplinar en el Modelo Biopsicosocial el Ministerio de Educación la denomina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“El imprescindible diagnóstico clínico de profesionales especializados</a:t>
            </a:r>
            <a:r>
              <a:rPr lang="es-ES" b="1"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b="1" i="1" dirty="0" smtClean="0">
                <a:latin typeface="Verdana" panose="020B0604030504040204" pitchFamily="34" charset="0"/>
                <a:ea typeface="Verdana" panose="020B0604030504040204" pitchFamily="34" charset="0"/>
                <a:cs typeface="Verdana" panose="020B0604030504040204" pitchFamily="34" charset="0"/>
              </a:rPr>
              <a:t> </a:t>
            </a:r>
            <a:r>
              <a:rPr lang="es-ES" dirty="0" smtClean="0">
                <a:latin typeface="Verdana" panose="020B0604030504040204" pitchFamily="34" charset="0"/>
                <a:ea typeface="Verdana" panose="020B0604030504040204" pitchFamily="34" charset="0"/>
                <a:cs typeface="Verdana" panose="020B0604030504040204" pitchFamily="34" charset="0"/>
              </a:rPr>
              <a:t>distinguiéndola </a:t>
            </a:r>
            <a:r>
              <a:rPr lang="es-ES" dirty="0">
                <a:latin typeface="Verdana" panose="020B0604030504040204" pitchFamily="34" charset="0"/>
                <a:ea typeface="Verdana" panose="020B0604030504040204" pitchFamily="34" charset="0"/>
                <a:cs typeface="Verdana" panose="020B0604030504040204" pitchFamily="34" charset="0"/>
              </a:rPr>
              <a:t>con nitidez de las fases iniciales o preparatorias como </a:t>
            </a:r>
            <a:r>
              <a:rPr lang="es-ES"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son </a:t>
            </a:r>
            <a:r>
              <a:rPr lang="es-ES" dirty="0">
                <a:solidFill>
                  <a:srgbClr val="C00000"/>
                </a:solidFill>
                <a:latin typeface="Verdana" panose="020B0604030504040204" pitchFamily="34" charset="0"/>
                <a:ea typeface="Verdana" panose="020B0604030504040204" pitchFamily="34" charset="0"/>
                <a:cs typeface="Verdana" panose="020B0604030504040204" pitchFamily="34" charset="0"/>
              </a:rPr>
              <a:t>la detección y la evaluación psicopedagógica</a:t>
            </a:r>
            <a:r>
              <a:rPr lang="es-ES" b="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dirty="0">
                <a:latin typeface="Verdana" panose="020B0604030504040204" pitchFamily="34" charset="0"/>
                <a:ea typeface="Verdana" panose="020B0604030504040204" pitchFamily="34" charset="0"/>
                <a:cs typeface="Verdana" panose="020B0604030504040204" pitchFamily="34" charset="0"/>
              </a:rPr>
              <a:t>que pueden realizar los </a:t>
            </a:r>
            <a:r>
              <a:rPr lang="es-ES" dirty="0" smtClean="0">
                <a:latin typeface="Verdana" panose="020B0604030504040204" pitchFamily="34" charset="0"/>
                <a:ea typeface="Verdana" panose="020B0604030504040204" pitchFamily="34" charset="0"/>
                <a:cs typeface="Verdana" panose="020B0604030504040204" pitchFamily="34" charset="0"/>
              </a:rPr>
              <a:t> </a:t>
            </a:r>
            <a:r>
              <a:rPr lang="es-ES" dirty="0">
                <a:latin typeface="Verdana" panose="020B0604030504040204" pitchFamily="34" charset="0"/>
                <a:ea typeface="Verdana" panose="020B0604030504040204" pitchFamily="34" charset="0"/>
                <a:cs typeface="Verdana" panose="020B0604030504040204" pitchFamily="34" charset="0"/>
              </a:rPr>
              <a:t>funcionarios de la orientación escolar</a:t>
            </a:r>
            <a:r>
              <a:rPr lang="es-ES" dirty="0" smtClean="0">
                <a:latin typeface="Verdana" panose="020B0604030504040204" pitchFamily="34" charset="0"/>
                <a:ea typeface="Verdana" panose="020B0604030504040204" pitchFamily="34" charset="0"/>
                <a:cs typeface="Verdana" panose="020B0604030504040204" pitchFamily="34" charset="0"/>
              </a:rPr>
              <a:t>.</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En su GUÍA DE ATENCIÓN A LA DIVERSIDAD </a:t>
            </a:r>
            <a:r>
              <a:rPr lang="es-ES" u="sng" dirty="0">
                <a:latin typeface="Agency FB" panose="020B0503020202020204" pitchFamily="34" charset="0"/>
                <a:ea typeface="Verdana" panose="020B0604030504040204" pitchFamily="34" charset="0"/>
                <a:cs typeface="Verdana" panose="020B0604030504040204" pitchFamily="34" charset="0"/>
                <a:hlinkClick r:id="rId2"/>
              </a:rPr>
              <a:t>http://</a:t>
            </a:r>
            <a:r>
              <a:rPr lang="es-ES" u="sng" dirty="0" smtClean="0">
                <a:latin typeface="Agency FB" panose="020B0503020202020204" pitchFamily="34" charset="0"/>
                <a:ea typeface="Verdana" panose="020B0604030504040204" pitchFamily="34" charset="0"/>
                <a:cs typeface="Verdana" panose="020B0604030504040204" pitchFamily="34" charset="0"/>
                <a:hlinkClick r:id="rId2"/>
              </a:rPr>
              <a:t>descargas.pntic.mec.es/cedec/atencion_diver/index.html</a:t>
            </a:r>
            <a:r>
              <a:rPr lang="es-ES" u="sng" dirty="0" smtClean="0">
                <a:latin typeface="Agency FB" panose="020B0503020202020204" pitchFamily="34" charset="0"/>
                <a:ea typeface="Verdana" panose="020B0604030504040204" pitchFamily="34" charset="0"/>
                <a:cs typeface="Verdana" panose="020B0604030504040204" pitchFamily="34" charset="0"/>
              </a:rPr>
              <a:t> </a:t>
            </a:r>
            <a:r>
              <a:rPr lang="es-ES" dirty="0" smtClean="0">
                <a:latin typeface="Agency FB" panose="020B0503020202020204" pitchFamily="34" charset="0"/>
                <a:ea typeface="Verdana" panose="020B0604030504040204" pitchFamily="34" charset="0"/>
                <a:cs typeface="Verdana" panose="020B0604030504040204" pitchFamily="34" charset="0"/>
              </a:rPr>
              <a:t>    </a:t>
            </a:r>
            <a:r>
              <a:rPr lang="es-ES" dirty="0">
                <a:latin typeface="Verdana" panose="020B0604030504040204" pitchFamily="34" charset="0"/>
                <a:ea typeface="Verdana" panose="020B0604030504040204" pitchFamily="34" charset="0"/>
                <a:cs typeface="Verdana" panose="020B0604030504040204" pitchFamily="34" charset="0"/>
              </a:rPr>
              <a:t>c</a:t>
            </a:r>
            <a:r>
              <a:rPr lang="es-ES" dirty="0" smtClean="0">
                <a:latin typeface="Verdana" panose="020B0604030504040204" pitchFamily="34" charset="0"/>
                <a:ea typeface="Verdana" panose="020B0604030504040204" pitchFamily="34" charset="0"/>
                <a:cs typeface="Verdana" panose="020B0604030504040204" pitchFamily="34" charset="0"/>
              </a:rPr>
              <a:t>oncretamente</a:t>
            </a:r>
            <a:r>
              <a:rPr lang="es-ES" dirty="0">
                <a:latin typeface="Verdana" panose="020B0604030504040204" pitchFamily="34" charset="0"/>
                <a:ea typeface="Verdana" panose="020B0604030504040204" pitchFamily="34" charset="0"/>
                <a:cs typeface="Verdana" panose="020B0604030504040204" pitchFamily="34" charset="0"/>
              </a:rPr>
              <a:t>, en “</a:t>
            </a:r>
            <a:r>
              <a:rPr lang="es-ES" i="1" dirty="0">
                <a:latin typeface="Verdana" panose="020B0604030504040204" pitchFamily="34" charset="0"/>
                <a:ea typeface="Verdana" panose="020B0604030504040204" pitchFamily="34" charset="0"/>
                <a:cs typeface="Verdana" panose="020B0604030504040204" pitchFamily="34" charset="0"/>
              </a:rPr>
              <a:t>Para saber más” </a:t>
            </a:r>
            <a:r>
              <a:rPr lang="es-ES" sz="2900" u="sng" dirty="0">
                <a:latin typeface="Agency FB" panose="020B0503020202020204" pitchFamily="34" charset="0"/>
                <a:ea typeface="Verdana" panose="020B0604030504040204" pitchFamily="34" charset="0"/>
                <a:cs typeface="Verdana" panose="020B0604030504040204" pitchFamily="34" charset="0"/>
                <a:hlinkClick r:id="rId3"/>
              </a:rPr>
              <a:t>http://</a:t>
            </a:r>
            <a:r>
              <a:rPr lang="es-ES" sz="2900" u="sng" dirty="0" smtClean="0">
                <a:latin typeface="Agency FB" panose="020B0503020202020204" pitchFamily="34" charset="0"/>
                <a:ea typeface="Verdana" panose="020B0604030504040204" pitchFamily="34" charset="0"/>
                <a:cs typeface="Verdana" panose="020B0604030504040204" pitchFamily="34" charset="0"/>
                <a:hlinkClick r:id="rId3"/>
              </a:rPr>
              <a:t>descargas.pntic.mec.es/cedec/atencion_diver/contenidos/altascapacidadesintelectuales/para_saber_ms.html</a:t>
            </a:r>
            <a:endParaRPr lang="es-ES" sz="2900" u="sng" dirty="0" smtClean="0">
              <a:latin typeface="Agency FB" panose="020B0503020202020204" pitchFamily="34" charset="0"/>
              <a:ea typeface="Verdana" panose="020B0604030504040204" pitchFamily="34" charset="0"/>
              <a:cs typeface="Verdana" panose="020B0604030504040204" pitchFamily="34" charset="0"/>
            </a:endParaRPr>
          </a:p>
          <a:p>
            <a:pPr marL="0" indent="0" algn="just">
              <a:buNone/>
            </a:pPr>
            <a:r>
              <a:rPr lang="es-ES" dirty="0" smtClean="0">
                <a:latin typeface="Verdana" panose="020B0604030504040204" pitchFamily="34" charset="0"/>
                <a:ea typeface="Verdana" panose="020B0604030504040204" pitchFamily="34" charset="0"/>
                <a:cs typeface="Verdana" panose="020B0604030504040204" pitchFamily="34" charset="0"/>
              </a:rPr>
              <a:t> </a:t>
            </a:r>
            <a:r>
              <a:rPr lang="es-ES" dirty="0">
                <a:latin typeface="Verdana" panose="020B0604030504040204" pitchFamily="34" charset="0"/>
                <a:ea typeface="Verdana" panose="020B0604030504040204" pitchFamily="34" charset="0"/>
                <a:cs typeface="Verdana" panose="020B0604030504040204" pitchFamily="34" charset="0"/>
              </a:rPr>
              <a:t>el Ministerio, señala: </a:t>
            </a:r>
          </a:p>
          <a:p>
            <a:pPr marL="0" indent="0" algn="just">
              <a:buNone/>
            </a:pP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La detección por parte de las familias o del profesorado forma parte,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	junto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con la posterior evaluación psicopedagógica, del proceso inicial de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identificación del niño superdotado;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pero no es suficiente. </a:t>
            </a:r>
            <a:endPar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endParaRPr>
          </a:p>
          <a:p>
            <a:pPr marL="0" indent="0">
              <a:buNone/>
            </a:pP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Para determinar que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 alumno se halla en los ámbitos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 la excepcionalidad     intelectual</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 </a:t>
            </a:r>
            <a:r>
              <a:rPr lang="es-ES" i="1" u="sng" dirty="0">
                <a:solidFill>
                  <a:srgbClr val="C00000"/>
                </a:solidFill>
                <a:latin typeface="Verdana" panose="020B0604030504040204" pitchFamily="34" charset="0"/>
                <a:ea typeface="Verdana" panose="020B0604030504040204" pitchFamily="34" charset="0"/>
                <a:cs typeface="Verdana" panose="020B0604030504040204" pitchFamily="34" charset="0"/>
              </a:rPr>
              <a:t>es imprescindible el diagnóstico clínico </a:t>
            </a:r>
            <a:r>
              <a:rPr lang="es-ES" i="1" u="sng" dirty="0" smtClean="0">
                <a:solidFill>
                  <a:srgbClr val="C00000"/>
                </a:solidFill>
                <a:latin typeface="Verdana" panose="020B0604030504040204" pitchFamily="34" charset="0"/>
                <a:ea typeface="Verdana" panose="020B0604030504040204" pitchFamily="34" charset="0"/>
                <a:cs typeface="Verdana" panose="020B0604030504040204" pitchFamily="34" charset="0"/>
              </a:rPr>
              <a:t>de profesionales especializados». </a:t>
            </a:r>
            <a:endParaRPr lang="es-ES" u="sng"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Marcador de número de diapositiva 8"/>
          <p:cNvSpPr>
            <a:spLocks noGrp="1"/>
          </p:cNvSpPr>
          <p:nvPr>
            <p:ph type="sldNum" sz="quarter" idx="12"/>
          </p:nvPr>
        </p:nvSpPr>
        <p:spPr>
          <a:xfrm>
            <a:off x="9231682" y="272049"/>
            <a:ext cx="2743200" cy="365125"/>
          </a:xfrm>
        </p:spPr>
        <p:txBody>
          <a:bodyPr/>
          <a:lstStyle/>
          <a:p>
            <a:fld id="{051FCF6E-8720-4F35-815E-E55C188A2FBC}" type="slidenum">
              <a:rPr lang="es-ES" sz="1800" smtClean="0">
                <a:solidFill>
                  <a:schemeClr val="accent1">
                    <a:lumMod val="60000"/>
                    <a:lumOff val="40000"/>
                  </a:schemeClr>
                </a:solidFill>
              </a:rPr>
              <a:t>58</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3567373007"/>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5" y="296208"/>
            <a:ext cx="10864735" cy="612723"/>
          </a:xfrm>
        </p:spPr>
        <p:txBody>
          <a:bodyPr>
            <a:normAutofit/>
          </a:bodyPr>
          <a:lstStyle/>
          <a:p>
            <a:pPr algn="r"/>
            <a:r>
              <a:rPr lang="es-ES" sz="2400" b="1" dirty="0" smtClean="0">
                <a:latin typeface="Verdana" panose="020B0604030504040204" pitchFamily="34" charset="0"/>
                <a:ea typeface="Verdana" panose="020B0604030504040204" pitchFamily="34" charset="0"/>
                <a:cs typeface="Verdana" panose="020B0604030504040204" pitchFamily="34" charset="0"/>
              </a:rPr>
              <a:t>LA OBLIGACIÓN </a:t>
            </a:r>
            <a:r>
              <a:rPr lang="es-ES" sz="2400" b="1" dirty="0">
                <a:latin typeface="Verdana" panose="020B0604030504040204" pitchFamily="34" charset="0"/>
                <a:ea typeface="Verdana" panose="020B0604030504040204" pitchFamily="34" charset="0"/>
                <a:cs typeface="Verdana" panose="020B0604030504040204" pitchFamily="34" charset="0"/>
              </a:rPr>
              <a:t>DEL ESTADO DE MODIFICAR LAS LEYES</a:t>
            </a:r>
            <a:r>
              <a:rPr lang="es-ES" sz="2400" b="1" dirty="0"/>
              <a:t>.</a:t>
            </a:r>
            <a:endParaRPr lang="es-ES" sz="2400" dirty="0"/>
          </a:p>
        </p:txBody>
      </p:sp>
      <p:sp>
        <p:nvSpPr>
          <p:cNvPr id="3" name="Marcador de contenido 2"/>
          <p:cNvSpPr>
            <a:spLocks noGrp="1"/>
          </p:cNvSpPr>
          <p:nvPr>
            <p:ph idx="1"/>
          </p:nvPr>
        </p:nvSpPr>
        <p:spPr>
          <a:xfrm>
            <a:off x="850726" y="948894"/>
            <a:ext cx="10515600" cy="5524677"/>
          </a:xfrm>
        </p:spPr>
        <p:txBody>
          <a:bodyPr>
            <a:normAutofit fontScale="92500"/>
          </a:bodyPr>
          <a:lstStyle/>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Los Estados Parte tienen la obligación de modificar y derogar leyes, reglamentos, costumbres y prácticas hasta acomodar toda la legislación a la Convención. </a:t>
            </a:r>
            <a:r>
              <a:rPr lang="es-ES" sz="2400" dirty="0">
                <a:latin typeface="Verdana" panose="020B0604030504040204" pitchFamily="34" charset="0"/>
                <a:ea typeface="Verdana" panose="020B0604030504040204" pitchFamily="34" charset="0"/>
                <a:cs typeface="Verdana" panose="020B0604030504040204" pitchFamily="34" charset="0"/>
              </a:rPr>
              <a:t>(Artículo 4.1.b y Comentario General nº 4 de 2 de septiembre de 2016, Párrafo 18).</a:t>
            </a: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Ello en todas las partes del territorio del Estado  </a:t>
            </a:r>
            <a:r>
              <a:rPr lang="es-ES" sz="2400" dirty="0">
                <a:latin typeface="Verdana" panose="020B0604030504040204" pitchFamily="34" charset="0"/>
                <a:ea typeface="Verdana" panose="020B0604030504040204" pitchFamily="34" charset="0"/>
                <a:cs typeface="Verdana" panose="020B0604030504040204" pitchFamily="34" charset="0"/>
              </a:rPr>
              <a:t>(Artículo 4.5, y Comentario General nº 4 de 2 de septiembre de 2016, Párrafo 60).</a:t>
            </a: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El Estado Español ha adaptado las leyes sanitarias, muchas leyes sociales y otras como la Ley de la Propiedad Horizontal, pero tras 10 años de la aprobación de la Convención en la ONU las leyes educativas estatales y autonómicas continúan pendientes de su preceptiva modificación. Las nuevas leyes educativas se han elaborado al margen de la Convención.</a:t>
            </a:r>
          </a:p>
          <a:p>
            <a:pPr marL="0" indent="0" algn="just">
              <a:buNone/>
            </a:pPr>
            <a:r>
              <a:rPr lang="es-ES" dirty="0">
                <a:latin typeface="Verdana" panose="020B0604030504040204" pitchFamily="34" charset="0"/>
                <a:ea typeface="Verdana" panose="020B0604030504040204" pitchFamily="34" charset="0"/>
                <a:cs typeface="Verdana" panose="020B0604030504040204" pitchFamily="34" charset="0"/>
              </a:rPr>
              <a:t>El Código Civil señala en su artículo 1</a:t>
            </a:r>
            <a:r>
              <a:rPr lang="es-ES" b="1"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a:t>
            </a:r>
            <a:r>
              <a:rPr lang="es-ES" b="1" i="1" dirty="0">
                <a:solidFill>
                  <a:srgbClr val="FF0000"/>
                </a:solidFill>
                <a:latin typeface="Verdana" panose="020B0604030504040204" pitchFamily="34" charset="0"/>
                <a:ea typeface="Verdana" panose="020B0604030504040204" pitchFamily="34" charset="0"/>
                <a:cs typeface="Verdana" panose="020B0604030504040204" pitchFamily="34" charset="0"/>
              </a:rPr>
              <a:t>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”Carecerán de validez las disposiciones que contradigan otra de rango superior”</a:t>
            </a:r>
            <a:r>
              <a:rPr lang="es-ES" dirty="0">
                <a:solidFill>
                  <a:srgbClr val="C00000"/>
                </a:solidFill>
                <a:latin typeface="Verdana" panose="020B0604030504040204" pitchFamily="34" charset="0"/>
                <a:ea typeface="Verdana" panose="020B0604030504040204" pitchFamily="34" charset="0"/>
                <a:cs typeface="Verdana" panose="020B0604030504040204" pitchFamily="34" charset="0"/>
              </a:rPr>
              <a:t>.</a:t>
            </a: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9" name="Marcador de número de diapositiva 8"/>
          <p:cNvSpPr>
            <a:spLocks noGrp="1"/>
          </p:cNvSpPr>
          <p:nvPr>
            <p:ph type="sldNum" sz="quarter" idx="12"/>
          </p:nvPr>
        </p:nvSpPr>
        <p:spPr>
          <a:xfrm>
            <a:off x="9231682" y="272049"/>
            <a:ext cx="2743200" cy="365125"/>
          </a:xfrm>
        </p:spPr>
        <p:txBody>
          <a:bodyPr/>
          <a:lstStyle/>
          <a:p>
            <a:fld id="{051FCF6E-8720-4F35-815E-E55C188A2FBC}" type="slidenum">
              <a:rPr lang="es-ES" sz="1800" smtClean="0">
                <a:solidFill>
                  <a:schemeClr val="accent1">
                    <a:lumMod val="60000"/>
                    <a:lumOff val="40000"/>
                  </a:schemeClr>
                </a:solidFill>
              </a:rPr>
              <a:t>59</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1605440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852130"/>
            <a:ext cx="11198830" cy="310066"/>
          </a:xfrm>
        </p:spPr>
        <p:txBody>
          <a:bodyPr>
            <a:normAutofit fontScale="90000"/>
          </a:bodyPr>
          <a:lstStyle/>
          <a:p>
            <a:pPr algn="r"/>
            <a:r>
              <a:rPr lang="es-ES" sz="2400" b="1" dirty="0" smtClean="0">
                <a:latin typeface="Verdana" panose="020B0604030504040204" pitchFamily="34" charset="0"/>
                <a:ea typeface="Verdana" panose="020B0604030504040204" pitchFamily="34" charset="0"/>
                <a:cs typeface="Verdana" panose="020B0604030504040204" pitchFamily="34" charset="0"/>
              </a:rPr>
              <a:t>CONTENIDO NORMATIVO DEL ARTÍCULO 24: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t>.</a:t>
            </a:r>
            <a:endParaRPr lang="es-ES" sz="2400" dirty="0"/>
          </a:p>
        </p:txBody>
      </p:sp>
      <p:sp>
        <p:nvSpPr>
          <p:cNvPr id="3" name="Marcador de contenido 2"/>
          <p:cNvSpPr>
            <a:spLocks noGrp="1"/>
          </p:cNvSpPr>
          <p:nvPr>
            <p:ph idx="1"/>
          </p:nvPr>
        </p:nvSpPr>
        <p:spPr>
          <a:xfrm>
            <a:off x="1172294" y="2506662"/>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De acuerdo con el artículo 24, párrafo 1, los Estados Partes deben asegurar el cumplimiento del derecho a la educación de las personas con discapacidad a través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 sistema de educación inclusivo a todos los niveles</a:t>
            </a:r>
            <a:r>
              <a:rPr lang="es-ES" i="1" dirty="0">
                <a:latin typeface="Verdana" panose="020B0604030504040204" pitchFamily="34" charset="0"/>
                <a:ea typeface="Verdana" panose="020B0604030504040204" pitchFamily="34" charset="0"/>
                <a:cs typeface="Verdana" panose="020B0604030504040204" pitchFamily="34" charset="0"/>
              </a:rPr>
              <a:t>, incluyendo el nivel pre-escolar, primaria, secundaria y educación superior, formación profesional y aprendizaje a lo largo de la vida, actividades sociales y extracurriculares, y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deberá ser así para todos los estudiantes</a:t>
            </a:r>
            <a:r>
              <a:rPr lang="es-ES" b="1"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a:t>
            </a:r>
            <a:endParaRPr lang="es-ES" i="1" dirty="0">
              <a:solidFill>
                <a:srgbClr val="C00000"/>
              </a:solidFill>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6</a:t>
            </a:fld>
            <a:endParaRPr lang="es-ES" sz="1800" dirty="0">
              <a:solidFill>
                <a:schemeClr val="accent1">
                  <a:lumMod val="60000"/>
                  <a:lumOff val="40000"/>
                </a:schemeClr>
              </a:solidFill>
            </a:endParaRPr>
          </a:p>
        </p:txBody>
      </p:sp>
      <p:sp>
        <p:nvSpPr>
          <p:cNvPr id="14" name="CuadroTexto 13"/>
          <p:cNvSpPr txBox="1"/>
          <p:nvPr/>
        </p:nvSpPr>
        <p:spPr>
          <a:xfrm>
            <a:off x="10921652"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8</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92113324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76821" y="878130"/>
            <a:ext cx="10409129" cy="5535196"/>
          </a:xfrm>
        </p:spPr>
        <p:txBody>
          <a:bodyPr>
            <a:normAutofit fontScale="92500" lnSpcReduction="10000"/>
          </a:bodyPr>
          <a:lstStyle/>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«La educación inclusiva, adaptativa o personalizada es la educación de calidad para todos, en el siglo XXI, </a:t>
            </a:r>
            <a:r>
              <a:rPr lang="es-ES" b="1" i="1" dirty="0" smtClean="0">
                <a:latin typeface="Verdana" panose="020B0604030504040204" pitchFamily="34" charset="0"/>
                <a:ea typeface="Verdana" panose="020B0604030504040204" pitchFamily="34" charset="0"/>
                <a:cs typeface="Verdana" panose="020B0604030504040204" pitchFamily="34" charset="0"/>
              </a:rPr>
              <a:t>es</a:t>
            </a: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la </a:t>
            </a:r>
            <a:r>
              <a:rPr lang="es-ES" i="1" dirty="0">
                <a:latin typeface="Verdana" panose="020B0604030504040204" pitchFamily="34" charset="0"/>
                <a:ea typeface="Verdana" panose="020B0604030504040204" pitchFamily="34" charset="0"/>
                <a:cs typeface="Verdana" panose="020B0604030504040204" pitchFamily="34" charset="0"/>
              </a:rPr>
              <a:t>que contempla </a:t>
            </a:r>
            <a:r>
              <a:rPr lang="es-ES" i="1" dirty="0" smtClean="0">
                <a:latin typeface="Verdana" panose="020B0604030504040204" pitchFamily="34" charset="0"/>
                <a:ea typeface="Verdana" panose="020B0604030504040204" pitchFamily="34" charset="0"/>
                <a:cs typeface="Verdana" panose="020B0604030504040204" pitchFamily="34" charset="0"/>
              </a:rPr>
              <a:t>al </a:t>
            </a:r>
            <a:r>
              <a:rPr lang="es-ES" i="1" dirty="0">
                <a:latin typeface="Verdana" panose="020B0604030504040204" pitchFamily="34" charset="0"/>
                <a:ea typeface="Verdana" panose="020B0604030504040204" pitchFamily="34" charset="0"/>
                <a:cs typeface="Verdana" panose="020B0604030504040204" pitchFamily="34" charset="0"/>
              </a:rPr>
              <a:t>ser humano como sistema complejo de funcionamiento causado por múltiples factores biológicos, neuropsicológicos y sociales en compleja y constante interrelación combinada de causalidades multifactoriales y circulares, considerando que los factores se influyen mutuamente para dar lugar a cada situación </a:t>
            </a:r>
            <a:r>
              <a:rPr lang="es-ES" i="1" dirty="0" smtClean="0">
                <a:latin typeface="Verdana" panose="020B0604030504040204" pitchFamily="34" charset="0"/>
                <a:ea typeface="Verdana" panose="020B0604030504040204" pitchFamily="34" charset="0"/>
                <a:cs typeface="Verdana" panose="020B0604030504040204" pitchFamily="34" charset="0"/>
              </a:rPr>
              <a:t>concreta, y, por tanto, contempla</a:t>
            </a:r>
            <a:r>
              <a:rPr lang="es-ES" i="1" dirty="0" smtClean="0">
                <a:solidFill>
                  <a:prstClr val="black"/>
                </a:solidFill>
                <a:latin typeface="Verdana" panose="020B0604030504040204" pitchFamily="34" charset="0"/>
                <a:ea typeface="Verdana" panose="020B0604030504040204" pitchFamily="34" charset="0"/>
                <a:cs typeface="Verdana" panose="020B0604030504040204" pitchFamily="34" charset="0"/>
              </a:rPr>
              <a:t> </a:t>
            </a:r>
            <a:r>
              <a:rPr lang="es-ES" i="1" dirty="0">
                <a:solidFill>
                  <a:prstClr val="black"/>
                </a:solidFill>
                <a:latin typeface="Verdana" panose="020B0604030504040204" pitchFamily="34" charset="0"/>
                <a:ea typeface="Verdana" panose="020B0604030504040204" pitchFamily="34" charset="0"/>
                <a:cs typeface="Verdana" panose="020B0604030504040204" pitchFamily="34" charset="0"/>
              </a:rPr>
              <a:t>la inteligencia humana en su interdisciplinaridad y </a:t>
            </a:r>
            <a:r>
              <a:rPr lang="es-ES" i="1" dirty="0" smtClean="0">
                <a:solidFill>
                  <a:prstClr val="black"/>
                </a:solidFill>
                <a:latin typeface="Verdana" panose="020B0604030504040204" pitchFamily="34" charset="0"/>
                <a:ea typeface="Verdana" panose="020B0604030504040204" pitchFamily="34" charset="0"/>
                <a:cs typeface="Verdana" panose="020B0604030504040204" pitchFamily="34" charset="0"/>
              </a:rPr>
              <a:t>multidimensionalidad. </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Es cuando los programas educativos se basan en los resultados de la Evaluación Multidisciplinar en el Modelo Biopsicosocial de la Convención Internacional de Naciones Unidas BOE de </a:t>
            </a:r>
            <a:r>
              <a:rPr lang="es-ES" i="1" dirty="0" smtClean="0">
                <a:latin typeface="Verdana" panose="020B0604030504040204" pitchFamily="34" charset="0"/>
                <a:ea typeface="Verdana" panose="020B0604030504040204" pitchFamily="34" charset="0"/>
                <a:cs typeface="Verdana" panose="020B0604030504040204" pitchFamily="34" charset="0"/>
              </a:rPr>
              <a:t>21.4.2008 (Art.26.1.a), </a:t>
            </a:r>
            <a:r>
              <a:rPr lang="es-ES" i="1" dirty="0">
                <a:latin typeface="Verdana" panose="020B0604030504040204" pitchFamily="34" charset="0"/>
                <a:ea typeface="Verdana" panose="020B0604030504040204" pitchFamily="34" charset="0"/>
                <a:cs typeface="Verdana" panose="020B0604030504040204" pitchFamily="34" charset="0"/>
              </a:rPr>
              <a:t>conforme la Comisión de la ONU explica a los gobiernos en </a:t>
            </a:r>
            <a:r>
              <a:rPr lang="es-ES" i="1"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su</a:t>
            </a:r>
            <a:r>
              <a:rPr lang="es-ES"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rPr>
              <a:t> </a:t>
            </a:r>
            <a:r>
              <a:rPr lang="es-ES" u="sng"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hlinkClick r:id="rId2"/>
              </a:rPr>
              <a:t>“</a:t>
            </a:r>
            <a:r>
              <a:rPr lang="es-ES" i="1" u="sng" dirty="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hlinkClick r:id="rId2"/>
              </a:rPr>
              <a:t>Comentario General Nº 4 /2016 de 2 de septiembre</a:t>
            </a:r>
            <a:r>
              <a:rPr lang="es-ES" i="1" u="sng" dirty="0" smtClean="0">
                <a:solidFill>
                  <a:schemeClr val="tx1">
                    <a:lumMod val="95000"/>
                    <a:lumOff val="5000"/>
                  </a:schemeClr>
                </a:solidFill>
                <a:latin typeface="Verdana" panose="020B0604030504040204" pitchFamily="34" charset="0"/>
                <a:ea typeface="Verdana" panose="020B0604030504040204" pitchFamily="34" charset="0"/>
                <a:cs typeface="Verdana" panose="020B0604030504040204" pitchFamily="34" charset="0"/>
                <a:hlinkClick r:id="rId2"/>
              </a:rPr>
              <a:t>”</a:t>
            </a:r>
          </a:p>
          <a:p>
            <a:pPr marL="0" indent="0" algn="just">
              <a:buNone/>
            </a:pPr>
            <a:endParaRPr lang="es-ES" i="1" u="sng" dirty="0" smtClean="0">
              <a:solidFill>
                <a:schemeClr val="tx1">
                  <a:lumMod val="95000"/>
                  <a:lumOff val="5000"/>
                </a:schemeClr>
              </a:solidFill>
              <a:hlinkClick r:id="rId2"/>
            </a:endParaRPr>
          </a:p>
        </p:txBody>
      </p:sp>
      <p:sp>
        <p:nvSpPr>
          <p:cNvPr id="4" name="Rectangle 2"/>
          <p:cNvSpPr>
            <a:spLocks noChangeArrowheads="1"/>
          </p:cNvSpPr>
          <p:nvPr/>
        </p:nvSpPr>
        <p:spPr bwMode="auto">
          <a:xfrm>
            <a:off x="0"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solidFill>
                <a:srgbClr val="0000FF"/>
              </a:solidFill>
            </a:endParaRPr>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 name="CuadroTexto 1"/>
          <p:cNvSpPr txBox="1"/>
          <p:nvPr/>
        </p:nvSpPr>
        <p:spPr>
          <a:xfrm>
            <a:off x="10572812" y="5766995"/>
            <a:ext cx="1151831" cy="646331"/>
          </a:xfrm>
          <a:prstGeom prst="rect">
            <a:avLst/>
          </a:prstGeom>
          <a:noFill/>
        </p:spPr>
        <p:txBody>
          <a:bodyPr wrap="square" rtlCol="0">
            <a:spAutoFit/>
          </a:bodyPr>
          <a:lstStyle/>
          <a:p>
            <a:pPr algn="r"/>
            <a:r>
              <a:rPr lang="es-ES" sz="3600" dirty="0"/>
              <a:t>…/…</a:t>
            </a: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60</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164737769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447553" y="917688"/>
            <a:ext cx="9895562" cy="5315817"/>
          </a:xfrm>
        </p:spPr>
        <p:txBody>
          <a:bodyPr>
            <a:normAutofit fontScale="92500" lnSpcReduction="10000"/>
          </a:bodyPr>
          <a:lstStyle/>
          <a:p>
            <a:pPr marL="0" indent="0" algn="just">
              <a:lnSpc>
                <a:spcPct val="115000"/>
              </a:lnSpc>
              <a:spcAft>
                <a:spcPts val="800"/>
              </a:spcAft>
              <a:buNone/>
            </a:pPr>
            <a:r>
              <a:rPr lang="es-ES" i="1" u="sng" dirty="0">
                <a:solidFill>
                  <a:srgbClr val="0563C1"/>
                </a:solidFill>
                <a:latin typeface="Agency FB" panose="020B0503020202020204" pitchFamily="34" charset="0"/>
                <a:ea typeface="Calibri" panose="020F0502020204030204" pitchFamily="34" charset="0"/>
                <a:cs typeface="Times New Roman" panose="02020603050405020304" pitchFamily="18" charset="0"/>
                <a:hlinkClick r:id="rId2"/>
              </a:rPr>
              <a:t>http://altascapacidades.es/portalEducacion/contenidos/noticia/Derecho-a-la-Educacion-Inclusiva-Art-24-Comentario-ONU-2016.pdf</a:t>
            </a:r>
            <a:endParaRPr lang="es-ES" sz="2400" dirty="0">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Es </a:t>
            </a:r>
            <a:r>
              <a:rPr lang="es-ES" i="1" dirty="0">
                <a:latin typeface="Verdana" panose="020B0604030504040204" pitchFamily="34" charset="0"/>
                <a:ea typeface="Verdana" panose="020B0604030504040204" pitchFamily="34" charset="0"/>
                <a:cs typeface="Verdana" panose="020B0604030504040204" pitchFamily="34" charset="0"/>
              </a:rPr>
              <a:t>la educación en libertad que proclama el Tribunal Supremo en su </a:t>
            </a:r>
            <a:r>
              <a:rPr lang="es-ES" i="1" u="sng" dirty="0">
                <a:latin typeface="Verdana" panose="020B0604030504040204" pitchFamily="34" charset="0"/>
                <a:ea typeface="Verdana" panose="020B0604030504040204" pitchFamily="34" charset="0"/>
                <a:cs typeface="Verdana" panose="020B0604030504040204" pitchFamily="34" charset="0"/>
                <a:hlinkClick r:id="rId3"/>
              </a:rPr>
              <a:t>Sentencia </a:t>
            </a:r>
            <a:r>
              <a:rPr lang="es-ES" i="1" u="sng" dirty="0" smtClean="0">
                <a:latin typeface="Verdana" panose="020B0604030504040204" pitchFamily="34" charset="0"/>
                <a:ea typeface="Verdana" panose="020B0604030504040204" pitchFamily="34" charset="0"/>
                <a:cs typeface="Verdana" panose="020B0604030504040204" pitchFamily="34" charset="0"/>
                <a:hlinkClick r:id="rId3"/>
              </a:rPr>
              <a:t>12-11.12</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sz="2200" i="1" u="sng" dirty="0" smtClean="0">
                <a:latin typeface="Verdana" panose="020B0604030504040204" pitchFamily="34" charset="0"/>
                <a:ea typeface="Verdana" panose="020B0604030504040204" pitchFamily="34" charset="0"/>
                <a:cs typeface="Verdana" panose="020B0604030504040204" pitchFamily="34" charset="0"/>
                <a:hlinkClick r:id="rId4"/>
              </a:rPr>
              <a:t>http</a:t>
            </a:r>
            <a:r>
              <a:rPr lang="es-ES" sz="2200" i="1" u="sng" dirty="0">
                <a:latin typeface="Verdana" panose="020B0604030504040204" pitchFamily="34" charset="0"/>
                <a:ea typeface="Verdana" panose="020B0604030504040204" pitchFamily="34" charset="0"/>
                <a:cs typeface="Verdana" panose="020B0604030504040204" pitchFamily="34" charset="0"/>
                <a:hlinkClick r:id="rId4"/>
              </a:rPr>
              <a:t>://altascapacidades.es/portalEducacion/contenidos/noticia/STS.pdf</a:t>
            </a:r>
            <a:endParaRPr lang="es-ES" sz="2200"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Es </a:t>
            </a:r>
            <a:r>
              <a:rPr lang="es-ES" i="1" dirty="0">
                <a:latin typeface="Verdana" panose="020B0604030504040204" pitchFamily="34" charset="0"/>
                <a:ea typeface="Verdana" panose="020B0604030504040204" pitchFamily="34" charset="0"/>
                <a:cs typeface="Verdana" panose="020B0604030504040204" pitchFamily="34" charset="0"/>
              </a:rPr>
              <a:t>la educación en democracia, que no es enseñar a todos igual, sino ofrecer a cada uno la motivación y el estímulo diferente que necesita para que, como decía Ramón y Cajal, cada estudiante pueda ser el escultor de su propio cerebro. </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i="1" dirty="0" smtClean="0">
                <a:latin typeface="Verdana" panose="020B0604030504040204" pitchFamily="34" charset="0"/>
                <a:ea typeface="Verdana" panose="020B0604030504040204" pitchFamily="34" charset="0"/>
                <a:cs typeface="Verdana" panose="020B0604030504040204" pitchFamily="34" charset="0"/>
              </a:rPr>
              <a:t>No </a:t>
            </a:r>
            <a:r>
              <a:rPr lang="es-ES" i="1" dirty="0">
                <a:latin typeface="Verdana" panose="020B0604030504040204" pitchFamily="34" charset="0"/>
                <a:ea typeface="Verdana" panose="020B0604030504040204" pitchFamily="34" charset="0"/>
                <a:cs typeface="Verdana" panose="020B0604030504040204" pitchFamily="34" charset="0"/>
              </a:rPr>
              <a:t>es ofrecer una educación especial sólo a los alumnos de un colectivo determinado, sino a todos y cada uno por igual, porque no es atender a los de un colectivo en detrimento de otros</a:t>
            </a:r>
            <a:r>
              <a:rPr lang="es-ES" i="1" dirty="0" smtClean="0">
                <a:latin typeface="Verdana" panose="020B0604030504040204" pitchFamily="34" charset="0"/>
                <a:ea typeface="Verdana" panose="020B0604030504040204" pitchFamily="34" charset="0"/>
                <a:cs typeface="Verdana" panose="020B0604030504040204" pitchFamily="34" charset="0"/>
              </a:rPr>
              <a:t>.</a:t>
            </a: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CuadroTexto 4"/>
          <p:cNvSpPr txBox="1"/>
          <p:nvPr/>
        </p:nvSpPr>
        <p:spPr>
          <a:xfrm>
            <a:off x="10572812" y="5766995"/>
            <a:ext cx="1151831" cy="646331"/>
          </a:xfrm>
          <a:prstGeom prst="rect">
            <a:avLst/>
          </a:prstGeom>
          <a:noFill/>
        </p:spPr>
        <p:txBody>
          <a:bodyPr wrap="square" rtlCol="0">
            <a:spAutoFit/>
          </a:bodyPr>
          <a:lstStyle/>
          <a:p>
            <a:pPr algn="r"/>
            <a:r>
              <a:rPr lang="es-ES" sz="3600" dirty="0"/>
              <a:t>…/…</a:t>
            </a:r>
          </a:p>
        </p:txBody>
      </p:sp>
      <p:sp>
        <p:nvSpPr>
          <p:cNvPr id="7" name="Marcador de número de diapositiva 6"/>
          <p:cNvSpPr>
            <a:spLocks noGrp="1"/>
          </p:cNvSpPr>
          <p:nvPr>
            <p:ph type="sldNum" sz="quarter" idx="12"/>
          </p:nvPr>
        </p:nvSpPr>
        <p:spPr>
          <a:xfrm>
            <a:off x="9231682" y="272534"/>
            <a:ext cx="2743200" cy="365125"/>
          </a:xfrm>
        </p:spPr>
        <p:txBody>
          <a:bodyPr/>
          <a:lstStyle/>
          <a:p>
            <a:fld id="{051FCF6E-8720-4F35-815E-E55C188A2FBC}" type="slidenum">
              <a:rPr lang="es-ES" sz="1800" smtClean="0">
                <a:solidFill>
                  <a:schemeClr val="accent1">
                    <a:lumMod val="60000"/>
                    <a:lumOff val="40000"/>
                  </a:schemeClr>
                </a:solidFill>
              </a:rPr>
              <a:t>61</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57322551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164920" y="951978"/>
            <a:ext cx="9895562" cy="5714829"/>
          </a:xfrm>
        </p:spPr>
        <p:txBody>
          <a:bodyPr>
            <a:normAutofit fontScale="92500"/>
          </a:bodyPr>
          <a:lstStyle/>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Es educar a cada uno como persona, mediante una metodología activa, orientada a que cada uno desarrolle </a:t>
            </a:r>
            <a:r>
              <a:rPr lang="es-ES" i="1" dirty="0" smtClean="0">
                <a:latin typeface="Verdana" panose="020B0604030504040204" pitchFamily="34" charset="0"/>
                <a:ea typeface="Verdana" panose="020B0604030504040204" pitchFamily="34" charset="0"/>
                <a:cs typeface="Verdana" panose="020B0604030504040204" pitchFamily="34" charset="0"/>
              </a:rPr>
              <a:t>su propio proceso: </a:t>
            </a:r>
            <a:r>
              <a:rPr lang="es-ES" i="1" dirty="0">
                <a:latin typeface="Verdana" panose="020B0604030504040204" pitchFamily="34" charset="0"/>
                <a:ea typeface="Verdana" panose="020B0604030504040204" pitchFamily="34" charset="0"/>
                <a:cs typeface="Verdana" panose="020B0604030504040204" pitchFamily="34" charset="0"/>
              </a:rPr>
              <a:t>formas</a:t>
            </a:r>
            <a:r>
              <a:rPr lang="es-ES" i="1" dirty="0" smtClean="0">
                <a:latin typeface="Verdana" panose="020B0604030504040204" pitchFamily="34" charset="0"/>
                <a:ea typeface="Verdana" panose="020B0604030504040204" pitchFamily="34" charset="0"/>
                <a:cs typeface="Verdana" panose="020B0604030504040204" pitchFamily="34" charset="0"/>
              </a:rPr>
              <a:t>, vías</a:t>
            </a:r>
            <a:r>
              <a:rPr lang="es-ES" i="1" dirty="0">
                <a:latin typeface="Verdana" panose="020B0604030504040204" pitchFamily="34" charset="0"/>
                <a:ea typeface="Verdana" panose="020B0604030504040204" pitchFamily="34" charset="0"/>
                <a:cs typeface="Verdana" panose="020B0604030504040204" pitchFamily="34" charset="0"/>
              </a:rPr>
              <a:t>, ritmos, y estilos de </a:t>
            </a:r>
            <a:r>
              <a:rPr lang="es-ES" i="1" dirty="0" smtClean="0">
                <a:latin typeface="Verdana" panose="020B0604030504040204" pitchFamily="34" charset="0"/>
                <a:ea typeface="Verdana" panose="020B0604030504040204" pitchFamily="34" charset="0"/>
                <a:cs typeface="Verdana" panose="020B0604030504040204" pitchFamily="34" charset="0"/>
              </a:rPr>
              <a:t>aprendizaje distintos, </a:t>
            </a:r>
            <a:r>
              <a:rPr lang="es-ES" i="1" dirty="0">
                <a:latin typeface="Verdana" panose="020B0604030504040204" pitchFamily="34" charset="0"/>
                <a:ea typeface="Verdana" panose="020B0604030504040204" pitchFamily="34" charset="0"/>
                <a:cs typeface="Verdana" panose="020B0604030504040204" pitchFamily="34" charset="0"/>
              </a:rPr>
              <a:t>para que en su funcionamiento cognitivo y </a:t>
            </a:r>
            <a:r>
              <a:rPr lang="es-ES" i="1" dirty="0" err="1">
                <a:latin typeface="Verdana" panose="020B0604030504040204" pitchFamily="34" charset="0"/>
                <a:ea typeface="Verdana" panose="020B0604030504040204" pitchFamily="34" charset="0"/>
                <a:cs typeface="Verdana" panose="020B0604030504040204" pitchFamily="34" charset="0"/>
              </a:rPr>
              <a:t>metacognitivo</a:t>
            </a:r>
            <a:r>
              <a:rPr lang="es-ES" i="1" dirty="0">
                <a:latin typeface="Verdana" panose="020B0604030504040204" pitchFamily="34" charset="0"/>
                <a:ea typeface="Verdana" panose="020B0604030504040204" pitchFamily="34" charset="0"/>
                <a:cs typeface="Verdana" panose="020B0604030504040204" pitchFamily="34" charset="0"/>
              </a:rPr>
              <a:t> diferencial, autorregule </a:t>
            </a:r>
            <a:r>
              <a:rPr lang="es-ES" i="1" dirty="0" smtClean="0">
                <a:latin typeface="Verdana" panose="020B0604030504040204" pitchFamily="34" charset="0"/>
                <a:ea typeface="Verdana" panose="020B0604030504040204" pitchFamily="34" charset="0"/>
                <a:cs typeface="Verdana" panose="020B0604030504040204" pitchFamily="34" charset="0"/>
              </a:rPr>
              <a:t>todo su </a:t>
            </a:r>
            <a:r>
              <a:rPr lang="es-ES" i="1" dirty="0">
                <a:latin typeface="Verdana" panose="020B0604030504040204" pitchFamily="34" charset="0"/>
                <a:ea typeface="Verdana" panose="020B0604030504040204" pitchFamily="34" charset="0"/>
                <a:cs typeface="Verdana" panose="020B0604030504040204" pitchFamily="34" charset="0"/>
              </a:rPr>
              <a:t>diferente proceso de aprendizaje, en cooperación con su grupo heterogéneo, valorando todas las diferencias -propias y de los demás- como fuentes de riqueza, hasta alcanzar los conocimientos que necesitará en la sociedad del conocimiento, al tiempo que activa todos sus procesos mentales, adquiriendo las habilidades del pensamiento que desarrollan la arquitectura de su cerebro diferente, hasta que alcance </a:t>
            </a:r>
            <a:r>
              <a:rPr lang="es-ES" i="1" dirty="0" smtClean="0">
                <a:latin typeface="Verdana" panose="020B0604030504040204" pitchFamily="34" charset="0"/>
                <a:ea typeface="Verdana" panose="020B0604030504040204" pitchFamily="34" charset="0"/>
                <a:cs typeface="Verdana" panose="020B0604030504040204" pitchFamily="34" charset="0"/>
              </a:rPr>
              <a:t>sus máximas </a:t>
            </a:r>
            <a:r>
              <a:rPr lang="es-ES" i="1" dirty="0">
                <a:latin typeface="Verdana" panose="020B0604030504040204" pitchFamily="34" charset="0"/>
                <a:ea typeface="Verdana" panose="020B0604030504040204" pitchFamily="34" charset="0"/>
                <a:cs typeface="Verdana" panose="020B0604030504040204" pitchFamily="34" charset="0"/>
              </a:rPr>
              <a:t>posibilidades, descubra el sentido de su existencia y pueda ser feliz</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dirty="0">
              <a:latin typeface="Verdana" panose="020B0604030504040204" pitchFamily="34" charset="0"/>
              <a:ea typeface="Verdana" panose="020B0604030504040204" pitchFamily="34" charset="0"/>
              <a:cs typeface="Verdana" panose="020B0604030504040204" pitchFamily="34" charset="0"/>
            </a:endParaRPr>
          </a:p>
          <a:p>
            <a:pPr marL="0" indent="0" algn="r">
              <a:buNone/>
            </a:pPr>
            <a:r>
              <a:rPr lang="es-ES" sz="2400" dirty="0" smtClean="0"/>
              <a:t>Prof</a:t>
            </a:r>
            <a:r>
              <a:rPr lang="es-ES" sz="2400" dirty="0"/>
              <a:t>. José de Mirandés.</a:t>
            </a:r>
          </a:p>
          <a:p>
            <a:pPr marL="0" indent="0" algn="just">
              <a:buNone/>
            </a:pPr>
            <a:endParaRPr lang="es-ES"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sp>
        <p:nvSpPr>
          <p:cNvPr id="6" name="Rectángulo 5"/>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Marcador de número de diapositiva 4"/>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62</a:t>
            </a:fld>
            <a:endParaRPr lang="es-ES" sz="1800" dirty="0">
              <a:solidFill>
                <a:schemeClr val="accent1">
                  <a:lumMod val="60000"/>
                  <a:lumOff val="40000"/>
                </a:schemeClr>
              </a:solidFill>
            </a:endParaRPr>
          </a:p>
        </p:txBody>
      </p:sp>
    </p:spTree>
    <p:extLst>
      <p:ext uri="{BB962C8B-B14F-4D97-AF65-F5344CB8AC3E}">
        <p14:creationId xmlns:p14="http://schemas.microsoft.com/office/powerpoint/2010/main" val="5920402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2043578"/>
            <a:ext cx="10864735" cy="477591"/>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23586" y="2703731"/>
            <a:ext cx="10515600" cy="4640187"/>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derecho a la educación inclusiva abarca una transformación en la cultura, la política y la práctica en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entornos educativos</a:t>
            </a:r>
            <a:r>
              <a:rPr lang="es-ES" i="1" dirty="0">
                <a:latin typeface="Verdana" panose="020B0604030504040204" pitchFamily="34" charset="0"/>
                <a:ea typeface="Verdana" panose="020B0604030504040204" pitchFamily="34" charset="0"/>
                <a:cs typeface="Verdana" panose="020B0604030504040204" pitchFamily="34" charset="0"/>
              </a:rPr>
              <a:t>, sean estos formales o informales, para dar cabida a las diferentes necesidades e identidades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cada estudiante</a:t>
            </a:r>
            <a:r>
              <a:rPr lang="es-ES" i="1" dirty="0">
                <a:latin typeface="Verdana" panose="020B0604030504040204" pitchFamily="34" charset="0"/>
                <a:ea typeface="Verdana" panose="020B0604030504040204" pitchFamily="34" charset="0"/>
                <a:cs typeface="Verdana" panose="020B0604030504040204" pitchFamily="34" charset="0"/>
              </a:rPr>
              <a:t>; junto con un compromiso para eliminar las barreras que impidan esa </a:t>
            </a:r>
            <a:r>
              <a:rPr lang="es-ES" i="1" dirty="0" smtClean="0">
                <a:latin typeface="Verdana" panose="020B0604030504040204" pitchFamily="34" charset="0"/>
                <a:ea typeface="Verdana" panose="020B0604030504040204" pitchFamily="34" charset="0"/>
                <a:cs typeface="Verdana" panose="020B0604030504040204" pitchFamily="34" charset="0"/>
              </a:rPr>
              <a:t>posibilidad</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7</a:t>
            </a:fld>
            <a:endParaRPr lang="es-ES" sz="1800" dirty="0">
              <a:solidFill>
                <a:schemeClr val="accent1">
                  <a:lumMod val="60000"/>
                  <a:lumOff val="40000"/>
                </a:schemeClr>
              </a:solidFill>
            </a:endParaRPr>
          </a:p>
        </p:txBody>
      </p:sp>
      <p:sp>
        <p:nvSpPr>
          <p:cNvPr id="14" name="CuadroTexto 13"/>
          <p:cNvSpPr txBox="1"/>
          <p:nvPr/>
        </p:nvSpPr>
        <p:spPr>
          <a:xfrm>
            <a:off x="10921652"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9</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29357976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2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latin typeface="Verdana" panose="020B0604030504040204" pitchFamily="34" charset="0"/>
                <a:ea typeface="Verdana" panose="020B0604030504040204" pitchFamily="34" charset="0"/>
                <a:cs typeface="Verdana" panose="020B0604030504040204" pitchFamily="34" charset="0"/>
              </a:rPr>
              <a:t>.</a:t>
            </a:r>
            <a:endParaRPr lang="es-ES" sz="2400" b="1" dirty="0">
              <a:latin typeface="Verdana" panose="020B0604030504040204" pitchFamily="34" charset="0"/>
              <a:ea typeface="Verdana" panose="020B0604030504040204" pitchFamily="34" charset="0"/>
              <a:cs typeface="Verdana" panose="020B0604030504040204" pitchFamily="34" charset="0"/>
            </a:endParaRPr>
          </a:p>
        </p:txBody>
      </p:sp>
      <p:sp>
        <p:nvSpPr>
          <p:cNvPr id="3" name="Marcador de contenido 2"/>
          <p:cNvSpPr>
            <a:spLocks noGrp="1"/>
          </p:cNvSpPr>
          <p:nvPr>
            <p:ph idx="1"/>
          </p:nvPr>
        </p:nvSpPr>
        <p:spPr>
          <a:xfrm>
            <a:off x="838200" y="2779816"/>
            <a:ext cx="10515600" cy="4351338"/>
          </a:xfrm>
        </p:spPr>
        <p:txBody>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i="1" dirty="0">
                <a:latin typeface="Verdana" panose="020B0604030504040204" pitchFamily="34" charset="0"/>
                <a:ea typeface="Verdana" panose="020B0604030504040204" pitchFamily="34" charset="0"/>
                <a:cs typeface="Verdana" panose="020B0604030504040204" pitchFamily="34" charset="0"/>
              </a:rPr>
              <a:t>El derecho a la educación implica fortalecer la capacidad del sistema educativo para alcanzar 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estudiantes</a:t>
            </a:r>
            <a:r>
              <a:rPr lang="es-ES" i="1" dirty="0">
                <a:latin typeface="Verdana" panose="020B0604030504040204" pitchFamily="34" charset="0"/>
                <a:ea typeface="Verdana" panose="020B0604030504040204" pitchFamily="34" charset="0"/>
                <a:cs typeface="Verdana" panose="020B0604030504040204" pitchFamily="34" charset="0"/>
              </a:rPr>
              <a:t>. Se centra en la participación plena y efectiva, accesibilidad, asistencia y logro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estudiantes</a:t>
            </a:r>
            <a:r>
              <a:rPr lang="es-ES" i="1" dirty="0">
                <a:latin typeface="Verdana" panose="020B0604030504040204" pitchFamily="34" charset="0"/>
                <a:ea typeface="Verdana" panose="020B0604030504040204" pitchFamily="34" charset="0"/>
                <a:cs typeface="Verdana" panose="020B0604030504040204" pitchFamily="34" charset="0"/>
              </a:rPr>
              <a:t>, especialmente aquellos quienes, por diferentes razones, están en situación de exclusión o riego de marginalización. La inclusión engloba el acceso y el progreso en una educación formal e informal de alta calidad, sin </a:t>
            </a:r>
            <a:r>
              <a:rPr lang="es-ES" i="1" dirty="0" smtClean="0">
                <a:latin typeface="Verdana" panose="020B0604030504040204" pitchFamily="34" charset="0"/>
                <a:ea typeface="Verdana" panose="020B0604030504040204" pitchFamily="34" charset="0"/>
                <a:cs typeface="Verdana" panose="020B0604030504040204" pitchFamily="34" charset="0"/>
              </a:rPr>
              <a:t>discriminación</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a:latin typeface="Verdana" panose="020B0604030504040204" pitchFamily="34" charset="0"/>
              <a:ea typeface="Verdana" panose="020B0604030504040204" pitchFamily="34" charset="0"/>
              <a:cs typeface="Verdana" panose="020B0604030504040204" pitchFamily="34" charset="0"/>
            </a:endParaRPr>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8</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14473764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89064" y="1476574"/>
            <a:ext cx="10864735" cy="612723"/>
          </a:xfrm>
        </p:spPr>
        <p:txBody>
          <a:bodyPr>
            <a:normAutofit fontScale="90000"/>
          </a:bodyPr>
          <a:lstStyle/>
          <a:p>
            <a:pPr algn="r"/>
            <a:r>
              <a:rPr lang="es-ES" sz="2400" b="1" dirty="0">
                <a:solidFill>
                  <a:prstClr val="black"/>
                </a:solidFill>
                <a:latin typeface="Verdana" panose="020B0604030504040204" pitchFamily="34" charset="0"/>
                <a:ea typeface="Verdana" panose="020B0604030504040204" pitchFamily="34" charset="0"/>
                <a:cs typeface="Verdana" panose="020B0604030504040204" pitchFamily="34" charset="0"/>
              </a:rPr>
              <a:t>CONTENIDO NORMATIVO DEL </a:t>
            </a:r>
            <a:r>
              <a:rPr lang="es-ES" sz="2400" b="1" dirty="0" smtClean="0">
                <a:latin typeface="Verdana" panose="020B0604030504040204" pitchFamily="34" charset="0"/>
                <a:ea typeface="Verdana" panose="020B0604030504040204" pitchFamily="34" charset="0"/>
                <a:cs typeface="Verdana" panose="020B0604030504040204" pitchFamily="34" charset="0"/>
              </a:rPr>
              <a:t>ARTÍCULO </a:t>
            </a:r>
            <a:r>
              <a:rPr lang="es-ES" sz="2400" b="1" dirty="0">
                <a:latin typeface="Verdana" panose="020B0604030504040204" pitchFamily="34" charset="0"/>
                <a:ea typeface="Verdana" panose="020B0604030504040204" pitchFamily="34" charset="0"/>
                <a:cs typeface="Verdana" panose="020B0604030504040204" pitchFamily="34" charset="0"/>
              </a:rPr>
              <a:t>24. </a:t>
            </a:r>
            <a:r>
              <a:rPr lang="es-ES" sz="2400" b="1" dirty="0" smtClean="0">
                <a:latin typeface="Verdana" panose="020B0604030504040204" pitchFamily="34" charset="0"/>
                <a:ea typeface="Verdana" panose="020B0604030504040204" pitchFamily="34" charset="0"/>
                <a:cs typeface="Verdana" panose="020B0604030504040204" pitchFamily="34" charset="0"/>
              </a:rPr>
              <a:t/>
            </a:r>
            <a:br>
              <a:rPr lang="es-ES" sz="2400" b="1" dirty="0" smtClean="0">
                <a:latin typeface="Verdana" panose="020B0604030504040204" pitchFamily="34" charset="0"/>
                <a:ea typeface="Verdana" panose="020B0604030504040204" pitchFamily="34" charset="0"/>
                <a:cs typeface="Verdana" panose="020B0604030504040204" pitchFamily="34" charset="0"/>
              </a:rPr>
            </a:br>
            <a:r>
              <a:rPr lang="es-ES" sz="2400" b="1" dirty="0" smtClean="0">
                <a:latin typeface="Verdana" panose="020B0604030504040204" pitchFamily="34" charset="0"/>
                <a:ea typeface="Verdana" panose="020B0604030504040204" pitchFamily="34" charset="0"/>
                <a:cs typeface="Verdana" panose="020B0604030504040204" pitchFamily="34" charset="0"/>
              </a:rPr>
              <a:t>EL </a:t>
            </a:r>
            <a:r>
              <a:rPr lang="es-ES" sz="2400" b="1" dirty="0">
                <a:latin typeface="Verdana" panose="020B0604030504040204" pitchFamily="34" charset="0"/>
                <a:ea typeface="Verdana" panose="020B0604030504040204" pitchFamily="34" charset="0"/>
                <a:cs typeface="Verdana" panose="020B0604030504040204" pitchFamily="34" charset="0"/>
              </a:rPr>
              <a:t>DERECHO A LA EDUCACIÓN INCLUSIVA</a:t>
            </a:r>
            <a:r>
              <a:rPr lang="es-ES" sz="2400" b="1" dirty="0" smtClean="0"/>
              <a:t>.</a:t>
            </a:r>
            <a:endParaRPr lang="es-ES" sz="2400" dirty="0"/>
          </a:p>
        </p:txBody>
      </p:sp>
      <p:sp>
        <p:nvSpPr>
          <p:cNvPr id="3" name="Marcador de contenido 2"/>
          <p:cNvSpPr>
            <a:spLocks noGrp="1"/>
          </p:cNvSpPr>
          <p:nvPr>
            <p:ph idx="1"/>
          </p:nvPr>
        </p:nvSpPr>
        <p:spPr>
          <a:xfrm>
            <a:off x="838200" y="2363031"/>
            <a:ext cx="10515600" cy="4351338"/>
          </a:xfrm>
        </p:spPr>
        <p:txBody>
          <a:bodyPr>
            <a:normAutofit/>
          </a:bodyPr>
          <a:lstStyle/>
          <a:p>
            <a:pPr marL="0" indent="0" algn="just">
              <a:buNone/>
            </a:pPr>
            <a:r>
              <a:rPr lang="es-ES" b="1" i="1" dirty="0" smtClean="0">
                <a:latin typeface="Verdana" panose="020B0604030504040204" pitchFamily="34" charset="0"/>
                <a:ea typeface="Verdana" panose="020B0604030504040204" pitchFamily="34" charset="0"/>
                <a:cs typeface="Verdana" panose="020B0604030504040204" pitchFamily="34" charset="0"/>
              </a:rPr>
              <a:t>«</a:t>
            </a:r>
            <a:r>
              <a:rPr lang="es-ES" b="1" i="1" dirty="0">
                <a:latin typeface="Verdana" panose="020B0604030504040204" pitchFamily="34" charset="0"/>
                <a:ea typeface="Verdana" panose="020B0604030504040204" pitchFamily="34" charset="0"/>
                <a:cs typeface="Verdana" panose="020B0604030504040204" pitchFamily="34" charset="0"/>
              </a:rPr>
              <a:t>La inclusión educativa ha de ser entendida como</a:t>
            </a:r>
            <a:r>
              <a:rPr lang="es-ES" b="1" i="1" dirty="0" smtClean="0">
                <a:latin typeface="Verdana" panose="020B0604030504040204" pitchFamily="34" charset="0"/>
                <a:ea typeface="Verdana" panose="020B0604030504040204" pitchFamily="34" charset="0"/>
                <a:cs typeface="Verdana" panose="020B0604030504040204" pitchFamily="34" charset="0"/>
              </a:rPr>
              <a:t>:</a:t>
            </a:r>
            <a:endParaRPr lang="es-ES"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a.-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Un derecho humano fundamental para todos los estudiantes</a:t>
            </a:r>
            <a:r>
              <a:rPr lang="es-ES" i="1" dirty="0">
                <a:latin typeface="Verdana" panose="020B0604030504040204" pitchFamily="34" charset="0"/>
                <a:ea typeface="Verdana" panose="020B0604030504040204" pitchFamily="34" charset="0"/>
                <a:cs typeface="Verdana" panose="020B0604030504040204" pitchFamily="34" charset="0"/>
              </a:rPr>
              <a:t>. En </a:t>
            </a:r>
            <a:r>
              <a:rPr lang="es-ES" i="1" dirty="0" smtClean="0">
                <a:latin typeface="Verdana" panose="020B0604030504040204" pitchFamily="34" charset="0"/>
                <a:ea typeface="Verdana" panose="020B0604030504040204" pitchFamily="34" charset="0"/>
                <a:cs typeface="Verdana" panose="020B0604030504040204" pitchFamily="34" charset="0"/>
              </a:rPr>
              <a:t>	particular</a:t>
            </a:r>
            <a:r>
              <a:rPr lang="es-ES" i="1" dirty="0">
                <a:latin typeface="Verdana" panose="020B0604030504040204" pitchFamily="34" charset="0"/>
                <a:ea typeface="Verdana" panose="020B0604030504040204" pitchFamily="34" charset="0"/>
                <a:cs typeface="Verdana" panose="020B0604030504040204" pitchFamily="34" charset="0"/>
              </a:rPr>
              <a:t>, la educación es </a:t>
            </a:r>
            <a:r>
              <a:rPr lang="es-ES" i="1" dirty="0" smtClean="0">
                <a:latin typeface="Verdana" panose="020B0604030504040204" pitchFamily="34" charset="0"/>
                <a:ea typeface="Verdana" panose="020B0604030504040204" pitchFamily="34" charset="0"/>
                <a:cs typeface="Verdana" panose="020B0604030504040204" pitchFamily="34" charset="0"/>
              </a:rPr>
              <a:t>un </a:t>
            </a:r>
            <a:r>
              <a:rPr lang="es-ES" i="1" dirty="0">
                <a:latin typeface="Verdana" panose="020B0604030504040204" pitchFamily="34" charset="0"/>
                <a:ea typeface="Verdana" panose="020B0604030504040204" pitchFamily="34" charset="0"/>
                <a:cs typeface="Verdana" panose="020B0604030504040204" pitchFamily="34" charset="0"/>
              </a:rPr>
              <a:t>derecho del que aprende, y no, en </a:t>
            </a:r>
            <a:r>
              <a:rPr lang="es-ES" i="1" dirty="0" smtClean="0">
                <a:latin typeface="Verdana" panose="020B0604030504040204" pitchFamily="34" charset="0"/>
                <a:ea typeface="Verdana" panose="020B0604030504040204" pitchFamily="34" charset="0"/>
                <a:cs typeface="Verdana" panose="020B0604030504040204" pitchFamily="34" charset="0"/>
              </a:rPr>
              <a:t>	el </a:t>
            </a:r>
            <a:r>
              <a:rPr lang="es-ES" i="1" dirty="0">
                <a:latin typeface="Verdana" panose="020B0604030504040204" pitchFamily="34" charset="0"/>
                <a:ea typeface="Verdana" panose="020B0604030504040204" pitchFamily="34" charset="0"/>
                <a:cs typeface="Verdana" panose="020B0604030504040204" pitchFamily="34" charset="0"/>
              </a:rPr>
              <a:t>caso de los niños, el derecho de un padre o un </a:t>
            </a:r>
            <a:r>
              <a:rPr lang="es-ES" i="1" dirty="0" smtClean="0">
                <a:latin typeface="Verdana" panose="020B0604030504040204" pitchFamily="34" charset="0"/>
                <a:ea typeface="Verdana" panose="020B0604030504040204" pitchFamily="34" charset="0"/>
                <a:cs typeface="Verdana" panose="020B0604030504040204" pitchFamily="34" charset="0"/>
              </a:rPr>
              <a:t>cuidador.</a:t>
            </a:r>
          </a:p>
          <a:p>
            <a:pPr marL="0" indent="0" algn="just">
              <a:buNone/>
            </a:pPr>
            <a:r>
              <a:rPr lang="es-ES" i="1" dirty="0">
                <a:latin typeface="Verdana" panose="020B0604030504040204" pitchFamily="34" charset="0"/>
                <a:ea typeface="Verdana" panose="020B0604030504040204" pitchFamily="34" charset="0"/>
                <a:cs typeface="Verdana" panose="020B0604030504040204" pitchFamily="34" charset="0"/>
              </a:rPr>
              <a:t> </a:t>
            </a:r>
            <a:r>
              <a:rPr lang="es-ES" i="1" dirty="0" smtClean="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b.- </a:t>
            </a:r>
            <a:r>
              <a:rPr lang="es-ES" i="1" dirty="0">
                <a:latin typeface="Verdana" panose="020B0604030504040204" pitchFamily="34" charset="0"/>
                <a:ea typeface="Verdana" panose="020B0604030504040204" pitchFamily="34" charset="0"/>
                <a:cs typeface="Verdana" panose="020B0604030504040204" pitchFamily="34" charset="0"/>
              </a:rPr>
              <a:t>Un principio que valora el bienestar de </a:t>
            </a:r>
            <a:r>
              <a:rPr lang="es-ES" i="1" dirty="0">
                <a:solidFill>
                  <a:srgbClr val="C00000"/>
                </a:solidFill>
                <a:latin typeface="Verdana" panose="020B0604030504040204" pitchFamily="34" charset="0"/>
                <a:ea typeface="Verdana" panose="020B0604030504040204" pitchFamily="34" charset="0"/>
                <a:cs typeface="Verdana" panose="020B0604030504040204" pitchFamily="34" charset="0"/>
              </a:rPr>
              <a:t>todos los </a:t>
            </a:r>
            <a:r>
              <a:rPr lang="es-ES" i="1" dirty="0" smtClean="0">
                <a:solidFill>
                  <a:srgbClr val="C00000"/>
                </a:solidFill>
                <a:latin typeface="Verdana" panose="020B0604030504040204" pitchFamily="34" charset="0"/>
                <a:ea typeface="Verdana" panose="020B0604030504040204" pitchFamily="34" charset="0"/>
                <a:cs typeface="Verdana" panose="020B0604030504040204" pitchFamily="34" charset="0"/>
              </a:rPr>
              <a:t>estudiantes</a:t>
            </a:r>
            <a:r>
              <a:rPr lang="es-ES" i="1" dirty="0" smtClean="0">
                <a:latin typeface="Verdana" panose="020B0604030504040204" pitchFamily="34" charset="0"/>
                <a:ea typeface="Verdana" panose="020B0604030504040204" pitchFamily="34" charset="0"/>
                <a:cs typeface="Verdana" panose="020B0604030504040204" pitchFamily="34" charset="0"/>
              </a:rPr>
              <a:t>.</a:t>
            </a:r>
            <a:endParaRPr lang="es-ES" sz="3600" i="1" dirty="0" smtClean="0">
              <a:latin typeface="Verdana" panose="020B0604030504040204" pitchFamily="34" charset="0"/>
              <a:ea typeface="Verdana" panose="020B0604030504040204" pitchFamily="34" charset="0"/>
              <a:cs typeface="Verdana" panose="020B0604030504040204" pitchFamily="34" charset="0"/>
            </a:endParaRPr>
          </a:p>
          <a:p>
            <a:pPr marL="0" indent="0" algn="just">
              <a:buNone/>
            </a:pPr>
            <a:r>
              <a:rPr lang="es-ES" b="1" i="1" dirty="0">
                <a:latin typeface="Verdana" panose="020B0604030504040204" pitchFamily="34" charset="0"/>
                <a:ea typeface="Verdana" panose="020B0604030504040204" pitchFamily="34" charset="0"/>
                <a:cs typeface="Verdana" panose="020B0604030504040204" pitchFamily="34" charset="0"/>
              </a:rPr>
              <a:t> </a:t>
            </a:r>
            <a:r>
              <a:rPr lang="es-ES" b="1" i="1" dirty="0" smtClean="0">
                <a:latin typeface="Verdana" panose="020B0604030504040204" pitchFamily="34" charset="0"/>
                <a:ea typeface="Verdana" panose="020B0604030504040204" pitchFamily="34" charset="0"/>
                <a:cs typeface="Verdana" panose="020B0604030504040204" pitchFamily="34" charset="0"/>
              </a:rPr>
              <a:t>  c.- </a:t>
            </a:r>
            <a:r>
              <a:rPr lang="es-ES" i="1" dirty="0">
                <a:latin typeface="Verdana" panose="020B0604030504040204" pitchFamily="34" charset="0"/>
                <a:ea typeface="Verdana" panose="020B0604030504040204" pitchFamily="34" charset="0"/>
                <a:cs typeface="Verdana" panose="020B0604030504040204" pitchFamily="34" charset="0"/>
              </a:rPr>
              <a:t>Un medio de realización de otros derechos </a:t>
            </a:r>
            <a:r>
              <a:rPr lang="es-ES" i="1" dirty="0" smtClean="0">
                <a:latin typeface="Verdana" panose="020B0604030504040204" pitchFamily="34" charset="0"/>
                <a:ea typeface="Verdana" panose="020B0604030504040204" pitchFamily="34" charset="0"/>
                <a:cs typeface="Verdana" panose="020B0604030504040204" pitchFamily="34" charset="0"/>
              </a:rPr>
              <a:t>humanos</a:t>
            </a:r>
            <a:r>
              <a:rPr lang="es-ES" i="1" dirty="0" smtClean="0"/>
              <a:t>.</a:t>
            </a:r>
            <a:r>
              <a:rPr lang="es-ES" b="1" i="1" dirty="0" smtClean="0"/>
              <a:t>»</a:t>
            </a:r>
            <a:endParaRPr lang="es-ES" i="1" dirty="0"/>
          </a:p>
        </p:txBody>
      </p:sp>
      <p:sp>
        <p:nvSpPr>
          <p:cNvPr id="4" name="Rectangle 2"/>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ES"/>
          </a:p>
        </p:txBody>
      </p:sp>
      <p:pic>
        <p:nvPicPr>
          <p:cNvPr id="2049" name="Imagen 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9181" y="401670"/>
            <a:ext cx="732419" cy="673234"/>
          </a:xfrm>
          <a:prstGeom prst="rect">
            <a:avLst/>
          </a:prstGeom>
          <a:noFill/>
          <a:extLst>
            <a:ext uri="{909E8E84-426E-40DD-AFC4-6F175D3DCCD1}">
              <a14:hiddenFill xmlns:a14="http://schemas.microsoft.com/office/drawing/2010/main">
                <a:solidFill>
                  <a:srgbClr val="FFFFFF"/>
                </a:solidFill>
              </a14:hiddenFill>
            </a:ext>
          </a:extLst>
        </p:spPr>
      </p:pic>
      <p:sp>
        <p:nvSpPr>
          <p:cNvPr id="9" name="Rectángulo 8"/>
          <p:cNvSpPr/>
          <p:nvPr/>
        </p:nvSpPr>
        <p:spPr>
          <a:xfrm>
            <a:off x="187890" y="272534"/>
            <a:ext cx="11786992" cy="6241000"/>
          </a:xfrm>
          <a:prstGeom prst="rect">
            <a:avLst/>
          </a:prstGeom>
          <a:noFill/>
          <a:ln w="3810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1" name="Rectangle 3"/>
          <p:cNvSpPr>
            <a:spLocks noChangeArrowheads="1"/>
          </p:cNvSpPr>
          <p:nvPr/>
        </p:nvSpPr>
        <p:spPr bwMode="auto">
          <a:xfrm>
            <a:off x="1371600" y="373068"/>
            <a:ext cx="701063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1" i="0" u="none" strike="noStrike" cap="none" normalizeH="0" baseline="0" dirty="0" smtClean="0">
                <a:ln>
                  <a:noFill/>
                </a:ln>
                <a:solidFill>
                  <a:schemeClr val="tx1"/>
                </a:solidFill>
                <a:effectLst/>
                <a:latin typeface="Verdana" panose="020B0604030504040204" pitchFamily="34" charset="0"/>
                <a:ea typeface="Calibri" panose="020F0502020204030204" pitchFamily="34" charset="0"/>
                <a:cs typeface="Times New Roman" panose="02020603050405020304" pitchFamily="18" charset="0"/>
              </a:rPr>
              <a:t>NACIONES UNIDAS.</a:t>
            </a:r>
            <a:endParaRPr kumimoji="0" lang="es-ES" sz="20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COMIT</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É</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 DE LA CONVENCI</a:t>
            </a:r>
            <a:r>
              <a:rPr kumimoji="0" lang="es-ES" sz="1400" b="0" i="0" u="none" strike="noStrike" cap="none" normalizeH="0" baseline="0" dirty="0" smtClean="0">
                <a:ln>
                  <a:noFill/>
                </a:ln>
                <a:solidFill>
                  <a:schemeClr val="accent1">
                    <a:lumMod val="40000"/>
                    <a:lumOff val="60000"/>
                  </a:schemeClr>
                </a:solidFill>
                <a:effectLst/>
                <a:latin typeface="Calibri" panose="020F0502020204030204" pitchFamily="34" charset="0"/>
                <a:ea typeface="Calibri" panose="020F0502020204030204" pitchFamily="34" charset="0"/>
                <a:cs typeface="Times New Roman" panose="02020603050405020304" pitchFamily="18" charset="0"/>
                <a:hlinkClick r:id="rId3"/>
              </a:rPr>
              <a:t>Ó</a:t>
            </a:r>
            <a:r>
              <a:rPr kumimoji="0" lang="es-ES" sz="1400" b="0" i="0" u="none" strike="noStrike" cap="none" normalizeH="0" baseline="0" dirty="0" smtClean="0">
                <a:ln>
                  <a:noFill/>
                </a:ln>
                <a:solidFill>
                  <a:schemeClr val="accent1">
                    <a:lumMod val="40000"/>
                    <a:lumOff val="60000"/>
                  </a:schemeClr>
                </a:solidFill>
                <a:effectLst/>
                <a:latin typeface="Arial Narrow" panose="020B0606020202030204" pitchFamily="34" charset="0"/>
                <a:ea typeface="Calibri" panose="020F0502020204030204" pitchFamily="34" charset="0"/>
                <a:cs typeface="Times New Roman" panose="02020603050405020304" pitchFamily="18" charset="0"/>
                <a:hlinkClick r:id="rId3"/>
              </a:rPr>
              <a:t>N SOBRE LOS DERECHOS DE LAS PERSONAS CON DISCAPACIDAD. </a:t>
            </a:r>
            <a:endParaRPr kumimoji="0" lang="es-ES" sz="2000" b="0" i="0" u="none" strike="noStrike" cap="none" normalizeH="0" baseline="0" dirty="0" smtClean="0">
              <a:ln>
                <a:noFill/>
              </a:ln>
              <a:solidFill>
                <a:schemeClr val="accent1">
                  <a:lumMod val="40000"/>
                  <a:lumOff val="60000"/>
                </a:schemeClr>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Comentario General N</a:t>
            </a:r>
            <a:r>
              <a:rPr kumimoji="0" lang="es-ES" sz="14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º</a:t>
            </a:r>
            <a:r>
              <a:rPr kumimoji="0" lang="es-ES" sz="1400" b="0" i="0" u="none" strike="noStrike" cap="none" normalizeH="0" baseline="0" dirty="0" smtClean="0">
                <a:ln>
                  <a:noFill/>
                </a:ln>
                <a:solidFill>
                  <a:schemeClr val="tx1"/>
                </a:solidFill>
                <a:effectLst/>
                <a:latin typeface="Arial Narrow" panose="020B0606020202030204" pitchFamily="34" charset="0"/>
                <a:ea typeface="Calibri" panose="020F0502020204030204" pitchFamily="34" charset="0"/>
                <a:cs typeface="Times New Roman" panose="02020603050405020304" pitchFamily="18" charset="0"/>
              </a:rPr>
              <a:t> 4.   2 de Septiembre de 2016.  </a:t>
            </a:r>
            <a:endParaRPr kumimoji="0" lang="es-ES" sz="3200" b="0" i="0" u="none" strike="noStrike" cap="none" normalizeH="0" baseline="0" dirty="0" smtClean="0">
              <a:ln>
                <a:noFill/>
              </a:ln>
              <a:solidFill>
                <a:schemeClr val="tx1"/>
              </a:solidFill>
              <a:effectLst/>
              <a:latin typeface="Arial" panose="020B0604020202020204" pitchFamily="34" charset="0"/>
            </a:endParaRPr>
          </a:p>
        </p:txBody>
      </p:sp>
      <p:sp>
        <p:nvSpPr>
          <p:cNvPr id="7" name="Marcador de número de diapositiva 6"/>
          <p:cNvSpPr>
            <a:spLocks noGrp="1"/>
          </p:cNvSpPr>
          <p:nvPr>
            <p:ph type="sldNum" sz="quarter" idx="12"/>
          </p:nvPr>
        </p:nvSpPr>
        <p:spPr>
          <a:xfrm>
            <a:off x="9231682" y="274637"/>
            <a:ext cx="2743200" cy="365125"/>
          </a:xfrm>
        </p:spPr>
        <p:txBody>
          <a:bodyPr/>
          <a:lstStyle/>
          <a:p>
            <a:fld id="{051FCF6E-8720-4F35-815E-E55C188A2FBC}" type="slidenum">
              <a:rPr lang="es-ES" sz="1800" smtClean="0">
                <a:solidFill>
                  <a:schemeClr val="accent1">
                    <a:lumMod val="60000"/>
                    <a:lumOff val="40000"/>
                  </a:schemeClr>
                </a:solidFill>
              </a:rPr>
              <a:t>9</a:t>
            </a:fld>
            <a:endParaRPr lang="es-ES" sz="1800" dirty="0">
              <a:solidFill>
                <a:schemeClr val="accent1">
                  <a:lumMod val="60000"/>
                  <a:lumOff val="40000"/>
                </a:schemeClr>
              </a:solidFill>
            </a:endParaRPr>
          </a:p>
        </p:txBody>
      </p:sp>
      <p:sp>
        <p:nvSpPr>
          <p:cNvPr id="13" name="CuadroTexto 12"/>
          <p:cNvSpPr txBox="1"/>
          <p:nvPr/>
        </p:nvSpPr>
        <p:spPr>
          <a:xfrm>
            <a:off x="10800044" y="6144202"/>
            <a:ext cx="1485379" cy="369332"/>
          </a:xfrm>
          <a:prstGeom prst="rect">
            <a:avLst/>
          </a:prstGeom>
          <a:noFill/>
        </p:spPr>
        <p:txBody>
          <a:bodyPr wrap="square" rtlCol="0">
            <a:spAutoFit/>
          </a:bodyPr>
          <a:lstStyle/>
          <a:p>
            <a:r>
              <a:rPr lang="es-ES" dirty="0" smtClean="0">
                <a:solidFill>
                  <a:schemeClr val="accent1">
                    <a:lumMod val="60000"/>
                    <a:lumOff val="40000"/>
                  </a:schemeClr>
                </a:solidFill>
              </a:rPr>
              <a:t>Párrafo 10</a:t>
            </a:r>
            <a:endParaRPr lang="es-ES" dirty="0">
              <a:solidFill>
                <a:schemeClr val="accent1">
                  <a:lumMod val="60000"/>
                  <a:lumOff val="40000"/>
                </a:schemeClr>
              </a:solidFill>
            </a:endParaRPr>
          </a:p>
        </p:txBody>
      </p:sp>
    </p:spTree>
    <p:extLst>
      <p:ext uri="{BB962C8B-B14F-4D97-AF65-F5344CB8AC3E}">
        <p14:creationId xmlns:p14="http://schemas.microsoft.com/office/powerpoint/2010/main" val="3931130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1291</TotalTime>
  <Words>6039</Words>
  <Application>Microsoft Office PowerPoint</Application>
  <PresentationFormat>Panorámica</PresentationFormat>
  <Paragraphs>483</Paragraphs>
  <Slides>62</Slides>
  <Notes>2</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62</vt:i4>
      </vt:variant>
    </vt:vector>
  </HeadingPairs>
  <TitlesOfParts>
    <vt:vector size="70" baseType="lpstr">
      <vt:lpstr>Agency FB</vt:lpstr>
      <vt:lpstr>Arial</vt:lpstr>
      <vt:lpstr>Arial Narrow</vt:lpstr>
      <vt:lpstr>Calibri</vt:lpstr>
      <vt:lpstr>Calibri Light</vt:lpstr>
      <vt:lpstr>Times New Roman</vt:lpstr>
      <vt:lpstr>Verdana</vt:lpstr>
      <vt:lpstr>Tema de Office</vt:lpstr>
      <vt:lpstr>La ONU explica a los Gobiernos el derecho a la Educación Inclusiva.</vt:lpstr>
      <vt:lpstr>INTRODUCCIÓN</vt:lpstr>
      <vt:lpstr>INTRODUCCIÓN</vt:lpstr>
      <vt:lpstr>INTRODUCCIÓN</vt:lpstr>
      <vt:lpstr>INTRODUCCIÓN</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CONTENIDO NORMATIVO DEL ARTÍCULO 24.  EL DERECHO A LA EDUCACIÓN INCLUSIVA.</vt:lpstr>
      <vt:lpstr>OBLIGACIONES DE LOS ESTADOS PARTE</vt:lpstr>
      <vt:lpstr>OBLIGACIONES DE LOS ESTADOS PARTE</vt:lpstr>
      <vt:lpstr>OBLIGACIONES DE LOS ESTADOS PARTE</vt:lpstr>
      <vt:lpstr>OBLIGACIONES DE LOS ESTADOS PARTE</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RELACIÓN CON OTRAS DISPOSICIONES DE LA CONVENCIÓN</vt:lpstr>
      <vt:lpstr>LOS ARTÍCULOS 1 Y 25.</vt:lpstr>
      <vt:lpstr>EL ARTÍCULO 26.</vt:lpstr>
      <vt:lpstr>EL MINISTERIO DE EDUCACIÓN.</vt:lpstr>
      <vt:lpstr>LA OBLIGACIÓN DEL ESTADO DE MODIFICAR LAS LEYES.</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INTRODUCCIÓN</dc:title>
  <dc:creator>debora</dc:creator>
  <cp:lastModifiedBy>Usuario</cp:lastModifiedBy>
  <cp:revision>99</cp:revision>
  <dcterms:created xsi:type="dcterms:W3CDTF">2016-11-09T09:03:55Z</dcterms:created>
  <dcterms:modified xsi:type="dcterms:W3CDTF">2016-11-25T23:24:49Z</dcterms:modified>
</cp:coreProperties>
</file>